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image" Target="../media/image-3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46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125" y="457200"/>
            <a:ext cx="8273160" cy="6172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34A85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Mapa de Oportunidade por Bairro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471125" y="1188709"/>
            <a:ext cx="82731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Transformando dados em oportunidades de negócio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457200" y="2145971"/>
            <a:ext cx="4000500" cy="10287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57200" y="2145971"/>
            <a:ext cx="28575" cy="10287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8853"/>
            <a:ext cx="128588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4388" y="2335281"/>
            <a:ext cx="525763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Visão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8650" y="2603171"/>
            <a:ext cx="3729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Democratizar a inteligência de mercado local para empreendedores, consultores e gestores públicos.</a:t>
            </a:r>
            <a:endParaRPr lang="en-US" sz="1013" dirty="0"/>
          </a:p>
        </p:txBody>
      </p:sp>
      <p:sp>
        <p:nvSpPr>
          <p:cNvPr id="10" name="Shape 6"/>
          <p:cNvSpPr/>
          <p:nvPr/>
        </p:nvSpPr>
        <p:spPr>
          <a:xfrm>
            <a:off x="457200" y="3346121"/>
            <a:ext cx="4000500" cy="10287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57200" y="3346121"/>
            <a:ext cx="28575" cy="10287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39003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57250" y="3535431"/>
            <a:ext cx="652676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Missão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28650" y="3803321"/>
            <a:ext cx="3729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Identificar lacunas de mercado e oportunidades de negócio por região através da análise de dados públicos e privados.</a:t>
            </a:r>
            <a:endParaRPr lang="en-US" sz="1013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3" y="2255165"/>
            <a:ext cx="3571875" cy="2010463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36" y="4837379"/>
            <a:ext cx="225028" cy="2571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1500" y="5174921"/>
            <a:ext cx="2471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Integrados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571500" y="5403521"/>
            <a:ext cx="2471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Múltiplas fontes públicas e privadas</a:t>
            </a:r>
            <a:endParaRPr lang="en-US" sz="9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413" y="4837379"/>
            <a:ext cx="257175" cy="2571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371850" y="5174921"/>
            <a:ext cx="2471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Avançada</a:t>
            </a:r>
            <a:endParaRPr lang="en-US" sz="1125" dirty="0"/>
          </a:p>
        </p:txBody>
      </p:sp>
      <p:sp>
        <p:nvSpPr>
          <p:cNvPr id="21" name="Text 13"/>
          <p:cNvSpPr/>
          <p:nvPr/>
        </p:nvSpPr>
        <p:spPr>
          <a:xfrm>
            <a:off x="3371850" y="5403521"/>
            <a:ext cx="2471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Algoritmos de identificação de oportunidades</a:t>
            </a:r>
            <a:endParaRPr lang="en-US" sz="9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909" y="4837379"/>
            <a:ext cx="192881" cy="2571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172200" y="5174921"/>
            <a:ext cx="2471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 Detalhados</a:t>
            </a:r>
            <a:endParaRPr lang="en-US" sz="1125" dirty="0"/>
          </a:p>
        </p:txBody>
      </p:sp>
      <p:sp>
        <p:nvSpPr>
          <p:cNvPr id="24" name="Text 15"/>
          <p:cNvSpPr/>
          <p:nvPr/>
        </p:nvSpPr>
        <p:spPr>
          <a:xfrm>
            <a:off x="6172200" y="5403521"/>
            <a:ext cx="2471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Insights acionáveis e recomendações</a:t>
            </a:r>
            <a:endParaRPr lang="en-US" sz="90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5789284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664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5296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Problema e a Solução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22954"/>
            <a:ext cx="4114800" cy="1457325"/>
          </a:xfrm>
          <a:prstGeom prst="rect">
            <a:avLst/>
          </a:prstGeom>
          <a:solidFill>
            <a:srgbClr val="EA4335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42900" y="822954"/>
            <a:ext cx="28575" cy="1457325"/>
          </a:xfrm>
          <a:prstGeom prst="rect">
            <a:avLst/>
          </a:prstGeom>
          <a:solidFill>
            <a:srgbClr val="EA43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87261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375" y="983689"/>
            <a:ext cx="1033751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Problema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08729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5800" y="1301586"/>
            <a:ext cx="30020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78%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914567" y="1301586"/>
            <a:ext cx="3362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 pequenas empresas tomam decisões baseadas em intuição</a:t>
            </a:r>
            <a:endParaRPr lang="en-US" sz="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565904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5800" y="1558761"/>
            <a:ext cx="30020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35%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685800" y="1558761"/>
            <a:ext cx="315971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dos novos negócios fecham por escolha inadequada de localização</a:t>
            </a:r>
            <a:endParaRPr lang="en-US" sz="9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1994529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" y="1987386"/>
            <a:ext cx="19965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Análises de mercado tradicionais são</a:t>
            </a:r>
            <a:endParaRPr lang="en-US" sz="900" dirty="0"/>
          </a:p>
        </p:txBody>
      </p:sp>
      <p:sp>
        <p:nvSpPr>
          <p:cNvPr id="16" name="Text 9"/>
          <p:cNvSpPr/>
          <p:nvPr/>
        </p:nvSpPr>
        <p:spPr>
          <a:xfrm>
            <a:off x="2610873" y="1987386"/>
            <a:ext cx="117090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caras e inacessíveis</a:t>
            </a:r>
            <a:endParaRPr lang="en-US" sz="900" dirty="0"/>
          </a:p>
        </p:txBody>
      </p:sp>
      <p:sp>
        <p:nvSpPr>
          <p:cNvPr id="17" name="Shape 10"/>
          <p:cNvSpPr/>
          <p:nvPr/>
        </p:nvSpPr>
        <p:spPr>
          <a:xfrm>
            <a:off x="4686300" y="822954"/>
            <a:ext cx="4114800" cy="145732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18" name="Shape 11"/>
          <p:cNvSpPr/>
          <p:nvPr/>
        </p:nvSpPr>
        <p:spPr>
          <a:xfrm>
            <a:off x="4686300" y="822954"/>
            <a:ext cx="28575" cy="145732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987261"/>
            <a:ext cx="128588" cy="17145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014913" y="983689"/>
            <a:ext cx="1300553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Nossa Solução</a:t>
            </a:r>
            <a:endParaRPr lang="en-US" sz="13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308729"/>
            <a:ext cx="114300" cy="114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29200" y="1301586"/>
            <a:ext cx="7385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Sistema que</a:t>
            </a:r>
            <a:endParaRPr lang="en-US" sz="900" dirty="0"/>
          </a:p>
        </p:txBody>
      </p:sp>
      <p:sp>
        <p:nvSpPr>
          <p:cNvPr id="23" name="Text 14"/>
          <p:cNvSpPr/>
          <p:nvPr/>
        </p:nvSpPr>
        <p:spPr>
          <a:xfrm>
            <a:off x="5696303" y="1301586"/>
            <a:ext cx="184353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cruza dados públicos e privados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5029200" y="1301586"/>
            <a:ext cx="329209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identificar oportunidades</a:t>
            </a:r>
            <a:endParaRPr lang="en-US" sz="90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737354"/>
            <a:ext cx="114300" cy="1143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029200" y="1730211"/>
            <a:ext cx="119596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 que calcula</a:t>
            </a:r>
            <a:endParaRPr lang="en-US" sz="900" dirty="0"/>
          </a:p>
        </p:txBody>
      </p:sp>
      <p:sp>
        <p:nvSpPr>
          <p:cNvPr id="27" name="Text 17"/>
          <p:cNvSpPr/>
          <p:nvPr/>
        </p:nvSpPr>
        <p:spPr>
          <a:xfrm>
            <a:off x="6153727" y="1730211"/>
            <a:ext cx="13670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scores de oportunidade</a:t>
            </a:r>
            <a:endParaRPr lang="en-US" sz="900" dirty="0"/>
          </a:p>
        </p:txBody>
      </p:sp>
      <p:sp>
        <p:nvSpPr>
          <p:cNvPr id="28" name="Text 18"/>
          <p:cNvSpPr/>
          <p:nvPr/>
        </p:nvSpPr>
        <p:spPr>
          <a:xfrm>
            <a:off x="7449369" y="1730211"/>
            <a:ext cx="6178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 região</a:t>
            </a:r>
            <a:endParaRPr lang="en-US" sz="90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1994529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029200" y="1987386"/>
            <a:ext cx="86545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 com</a:t>
            </a:r>
            <a:endParaRPr lang="en-US" sz="900" dirty="0"/>
          </a:p>
        </p:txBody>
      </p:sp>
      <p:sp>
        <p:nvSpPr>
          <p:cNvPr id="31" name="Text 20"/>
          <p:cNvSpPr/>
          <p:nvPr/>
        </p:nvSpPr>
        <p:spPr>
          <a:xfrm>
            <a:off x="5823217" y="1987386"/>
            <a:ext cx="15581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recomendações acionáveis</a:t>
            </a:r>
            <a:endParaRPr lang="en-US" sz="900" dirty="0"/>
          </a:p>
        </p:txBody>
      </p:sp>
      <p:sp>
        <p:nvSpPr>
          <p:cNvPr id="32" name="Text 21"/>
          <p:cNvSpPr/>
          <p:nvPr/>
        </p:nvSpPr>
        <p:spPr>
          <a:xfrm>
            <a:off x="7309898" y="1987386"/>
            <a:ext cx="123408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insights estratégicos</a:t>
            </a:r>
            <a:endParaRPr lang="en-US" sz="900" dirty="0"/>
          </a:p>
        </p:txBody>
      </p:sp>
      <p:sp>
        <p:nvSpPr>
          <p:cNvPr id="33" name="Text 22"/>
          <p:cNvSpPr/>
          <p:nvPr/>
        </p:nvSpPr>
        <p:spPr>
          <a:xfrm>
            <a:off x="342900" y="2451729"/>
            <a:ext cx="43005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 da Solução</a:t>
            </a:r>
            <a:endParaRPr lang="en-US" sz="1350" dirty="0"/>
          </a:p>
        </p:txBody>
      </p:sp>
      <p:sp>
        <p:nvSpPr>
          <p:cNvPr id="34" name="Shape 23"/>
          <p:cNvSpPr/>
          <p:nvPr/>
        </p:nvSpPr>
        <p:spPr>
          <a:xfrm>
            <a:off x="342900" y="2766054"/>
            <a:ext cx="1333481" cy="1200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484" y="2894642"/>
            <a:ext cx="214313" cy="2143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57200" y="3166104"/>
            <a:ext cx="117631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Redução de Risco</a:t>
            </a:r>
            <a:endParaRPr lang="en-US" sz="1013" dirty="0"/>
          </a:p>
        </p:txBody>
      </p:sp>
      <p:sp>
        <p:nvSpPr>
          <p:cNvPr id="37" name="Text 25"/>
          <p:cNvSpPr/>
          <p:nvPr/>
        </p:nvSpPr>
        <p:spPr>
          <a:xfrm>
            <a:off x="457200" y="3566154"/>
            <a:ext cx="11763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Diminui em até 65% o risco</a:t>
            </a:r>
            <a:endParaRPr lang="en-US" sz="788" dirty="0"/>
          </a:p>
        </p:txBody>
      </p:sp>
      <p:sp>
        <p:nvSpPr>
          <p:cNvPr id="38" name="Shape 26"/>
          <p:cNvSpPr/>
          <p:nvPr/>
        </p:nvSpPr>
        <p:spPr>
          <a:xfrm>
            <a:off x="1790681" y="2766054"/>
            <a:ext cx="1333509" cy="1200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266" y="2894642"/>
            <a:ext cx="214313" cy="214313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1904981" y="3166104"/>
            <a:ext cx="1176347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Economia de Tempo</a:t>
            </a:r>
            <a:endParaRPr lang="en-US" sz="1013" dirty="0"/>
          </a:p>
        </p:txBody>
      </p:sp>
      <p:sp>
        <p:nvSpPr>
          <p:cNvPr id="41" name="Text 28"/>
          <p:cNvSpPr/>
          <p:nvPr/>
        </p:nvSpPr>
        <p:spPr>
          <a:xfrm>
            <a:off x="1904981" y="3566154"/>
            <a:ext cx="117634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 semanas para minutos</a:t>
            </a:r>
            <a:endParaRPr lang="en-US" sz="788" dirty="0"/>
          </a:p>
        </p:txBody>
      </p:sp>
      <p:sp>
        <p:nvSpPr>
          <p:cNvPr id="42" name="Shape 29"/>
          <p:cNvSpPr/>
          <p:nvPr/>
        </p:nvSpPr>
        <p:spPr>
          <a:xfrm>
            <a:off x="3238491" y="2766054"/>
            <a:ext cx="1333509" cy="1200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8075" y="2894642"/>
            <a:ext cx="214313" cy="214313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3352791" y="3166104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 Acessível</a:t>
            </a:r>
            <a:endParaRPr lang="en-US" sz="1013" dirty="0"/>
          </a:p>
        </p:txBody>
      </p:sp>
      <p:sp>
        <p:nvSpPr>
          <p:cNvPr id="45" name="Text 31"/>
          <p:cNvSpPr/>
          <p:nvPr/>
        </p:nvSpPr>
        <p:spPr>
          <a:xfrm>
            <a:off x="3352791" y="3366129"/>
            <a:ext cx="11763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10x mais barato</a:t>
            </a:r>
            <a:endParaRPr lang="en-US" sz="788" dirty="0"/>
          </a:p>
        </p:txBody>
      </p:sp>
      <p:pic>
        <p:nvPicPr>
          <p:cNvPr id="4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6859" y="2566029"/>
            <a:ext cx="2829260" cy="1285875"/>
          </a:xfrm>
          <a:prstGeom prst="rect">
            <a:avLst/>
          </a:prstGeom>
        </p:spPr>
      </p:pic>
      <p:pic>
        <p:nvPicPr>
          <p:cNvPr id="4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4500" y="4251954"/>
            <a:ext cx="5715000" cy="1571625"/>
          </a:xfrm>
          <a:prstGeom prst="rect">
            <a:avLst/>
          </a:prstGeom>
        </p:spPr>
      </p:pic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9625" y="5809292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95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5296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Arquitetura do Sistema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50" y="822954"/>
            <a:ext cx="4158500" cy="250028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42900" y="3551839"/>
            <a:ext cx="1985963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342900" y="3551839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9356"/>
            <a:ext cx="12501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9366" y="3685784"/>
            <a:ext cx="119085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Coleta de Dados</a:t>
            </a:r>
            <a:endParaRPr lang="en-US" sz="112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41173"/>
            <a:ext cx="100013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88" y="3937602"/>
            <a:ext cx="127203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APIs públicas (IBGE, Gov)</a:t>
            </a:r>
            <a:endParaRPr lang="en-US" sz="788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12623"/>
            <a:ext cx="100013" cy="1000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5788" y="4109052"/>
            <a:ext cx="9163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imobiliários</a:t>
            </a:r>
            <a:endParaRPr lang="en-US" sz="788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284073"/>
            <a:ext cx="100013" cy="10001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85788" y="4280502"/>
            <a:ext cx="72182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Redes sociais</a:t>
            </a:r>
            <a:endParaRPr lang="en-US" sz="788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455523"/>
            <a:ext cx="100013" cy="10001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85788" y="4451952"/>
            <a:ext cx="70511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Reclamações</a:t>
            </a:r>
            <a:endParaRPr lang="en-US" sz="788" dirty="0"/>
          </a:p>
        </p:txBody>
      </p:sp>
      <p:sp>
        <p:nvSpPr>
          <p:cNvPr id="17" name="Shape 8"/>
          <p:cNvSpPr/>
          <p:nvPr/>
        </p:nvSpPr>
        <p:spPr>
          <a:xfrm>
            <a:off x="2500313" y="3551839"/>
            <a:ext cx="1985963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8" name="Shape 9"/>
          <p:cNvSpPr/>
          <p:nvPr/>
        </p:nvSpPr>
        <p:spPr>
          <a:xfrm>
            <a:off x="2500313" y="3551839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613" y="3689356"/>
            <a:ext cx="178594" cy="1428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850356" y="3685784"/>
            <a:ext cx="113554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Processamento</a:t>
            </a:r>
            <a:endParaRPr lang="en-US" sz="1125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613" y="3941173"/>
            <a:ext cx="100013" cy="10001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2743200" y="3937602"/>
            <a:ext cx="90720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ETL automatizado</a:t>
            </a:r>
            <a:endParaRPr lang="en-US" sz="788" dirty="0"/>
          </a:p>
        </p:txBody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613" y="4112623"/>
            <a:ext cx="100013" cy="10001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743200" y="4109052"/>
            <a:ext cx="71063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Normalização</a:t>
            </a:r>
            <a:endParaRPr lang="en-US" sz="788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4613" y="4284073"/>
            <a:ext cx="100013" cy="100013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2743200" y="4280502"/>
            <a:ext cx="79415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Enriquecimento</a:t>
            </a:r>
            <a:endParaRPr lang="en-US" sz="788" dirty="0"/>
          </a:p>
        </p:txBody>
      </p:sp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4613" y="4455523"/>
            <a:ext cx="100013" cy="100013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2743200" y="4451952"/>
            <a:ext cx="78863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Geocodificação</a:t>
            </a:r>
            <a:endParaRPr lang="en-US" sz="788" dirty="0"/>
          </a:p>
        </p:txBody>
      </p:sp>
      <p:sp>
        <p:nvSpPr>
          <p:cNvPr id="29" name="Shape 15"/>
          <p:cNvSpPr/>
          <p:nvPr/>
        </p:nvSpPr>
        <p:spPr>
          <a:xfrm>
            <a:off x="4657725" y="3551839"/>
            <a:ext cx="1985963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30" name="Shape 16"/>
          <p:cNvSpPr/>
          <p:nvPr/>
        </p:nvSpPr>
        <p:spPr>
          <a:xfrm>
            <a:off x="4657725" y="3551839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3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2025" y="3689356"/>
            <a:ext cx="142875" cy="142875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4972050" y="3685784"/>
            <a:ext cx="5796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</a:t>
            </a:r>
            <a:endParaRPr lang="en-US" sz="1125" dirty="0"/>
          </a:p>
        </p:txBody>
      </p:sp>
      <p:pic>
        <p:nvPicPr>
          <p:cNvPr id="3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2025" y="3941173"/>
            <a:ext cx="100013" cy="100013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4900613" y="3937602"/>
            <a:ext cx="108855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 multi-fatorial</a:t>
            </a:r>
            <a:endParaRPr lang="en-US" sz="788" dirty="0"/>
          </a:p>
        </p:txBody>
      </p:sp>
      <p:pic>
        <p:nvPicPr>
          <p:cNvPr id="3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2025" y="4112623"/>
            <a:ext cx="100013" cy="100013"/>
          </a:xfrm>
          <a:prstGeom prst="rect">
            <a:avLst/>
          </a:prstGeom>
        </p:spPr>
      </p:pic>
      <p:sp>
        <p:nvSpPr>
          <p:cNvPr id="36" name="Text 19"/>
          <p:cNvSpPr/>
          <p:nvPr/>
        </p:nvSpPr>
        <p:spPr>
          <a:xfrm>
            <a:off x="4900613" y="4109052"/>
            <a:ext cx="105013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densidade</a:t>
            </a:r>
            <a:endParaRPr lang="en-US" sz="788" dirty="0"/>
          </a:p>
        </p:txBody>
      </p:sp>
      <p:pic>
        <p:nvPicPr>
          <p:cNvPr id="3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72025" y="4284073"/>
            <a:ext cx="100013" cy="100013"/>
          </a:xfrm>
          <a:prstGeom prst="rect">
            <a:avLst/>
          </a:prstGeom>
        </p:spPr>
      </p:pic>
      <p:sp>
        <p:nvSpPr>
          <p:cNvPr id="38" name="Text 20"/>
          <p:cNvSpPr/>
          <p:nvPr/>
        </p:nvSpPr>
        <p:spPr>
          <a:xfrm>
            <a:off x="4900613" y="4280502"/>
            <a:ext cx="100559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demanda</a:t>
            </a:r>
            <a:endParaRPr lang="en-US" sz="788" dirty="0"/>
          </a:p>
        </p:txBody>
      </p:sp>
      <p:pic>
        <p:nvPicPr>
          <p:cNvPr id="3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025" y="4455523"/>
            <a:ext cx="100013" cy="100013"/>
          </a:xfrm>
          <a:prstGeom prst="rect">
            <a:avLst/>
          </a:prstGeom>
        </p:spPr>
      </p:pic>
      <p:sp>
        <p:nvSpPr>
          <p:cNvPr id="40" name="Text 21"/>
          <p:cNvSpPr/>
          <p:nvPr/>
        </p:nvSpPr>
        <p:spPr>
          <a:xfrm>
            <a:off x="4900613" y="4451952"/>
            <a:ext cx="107778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sentimento</a:t>
            </a:r>
            <a:endParaRPr lang="en-US" sz="788" dirty="0"/>
          </a:p>
        </p:txBody>
      </p:sp>
      <p:sp>
        <p:nvSpPr>
          <p:cNvPr id="41" name="Shape 22"/>
          <p:cNvSpPr/>
          <p:nvPr/>
        </p:nvSpPr>
        <p:spPr>
          <a:xfrm>
            <a:off x="6815138" y="3551839"/>
            <a:ext cx="1985963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42" name="Shape 23"/>
          <p:cNvSpPr/>
          <p:nvPr/>
        </p:nvSpPr>
        <p:spPr>
          <a:xfrm>
            <a:off x="6815138" y="3551839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4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9438" y="3689356"/>
            <a:ext cx="160734" cy="142875"/>
          </a:xfrm>
          <a:prstGeom prst="rect">
            <a:avLst/>
          </a:prstGeom>
        </p:spPr>
      </p:pic>
      <p:sp>
        <p:nvSpPr>
          <p:cNvPr id="44" name="Text 24"/>
          <p:cNvSpPr/>
          <p:nvPr/>
        </p:nvSpPr>
        <p:spPr>
          <a:xfrm>
            <a:off x="7147322" y="3685784"/>
            <a:ext cx="101639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Apresentação</a:t>
            </a:r>
            <a:endParaRPr lang="en-US" sz="1125" dirty="0"/>
          </a:p>
        </p:txBody>
      </p:sp>
      <p:pic>
        <p:nvPicPr>
          <p:cNvPr id="4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9438" y="3941173"/>
            <a:ext cx="100013" cy="100013"/>
          </a:xfrm>
          <a:prstGeom prst="rect">
            <a:avLst/>
          </a:prstGeom>
        </p:spPr>
      </p:pic>
      <p:sp>
        <p:nvSpPr>
          <p:cNvPr id="46" name="Text 25"/>
          <p:cNvSpPr/>
          <p:nvPr/>
        </p:nvSpPr>
        <p:spPr>
          <a:xfrm>
            <a:off x="7058025" y="3937602"/>
            <a:ext cx="65507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RESTful</a:t>
            </a:r>
            <a:endParaRPr lang="en-US" sz="788" dirty="0"/>
          </a:p>
        </p:txBody>
      </p:sp>
      <p:pic>
        <p:nvPicPr>
          <p:cNvPr id="4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29438" y="4112623"/>
            <a:ext cx="100013" cy="100013"/>
          </a:xfrm>
          <a:prstGeom prst="rect">
            <a:avLst/>
          </a:prstGeom>
        </p:spPr>
      </p:pic>
      <p:sp>
        <p:nvSpPr>
          <p:cNvPr id="48" name="Text 26"/>
          <p:cNvSpPr/>
          <p:nvPr/>
        </p:nvSpPr>
        <p:spPr>
          <a:xfrm>
            <a:off x="7058025" y="4109052"/>
            <a:ext cx="69964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Interface web</a:t>
            </a:r>
            <a:endParaRPr lang="en-US" sz="788" dirty="0"/>
          </a:p>
        </p:txBody>
      </p:sp>
      <p:pic>
        <p:nvPicPr>
          <p:cNvPr id="49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29438" y="4284073"/>
            <a:ext cx="100013" cy="100013"/>
          </a:xfrm>
          <a:prstGeom prst="rect">
            <a:avLst/>
          </a:prstGeom>
        </p:spPr>
      </p:pic>
      <p:sp>
        <p:nvSpPr>
          <p:cNvPr id="50" name="Text 27"/>
          <p:cNvSpPr/>
          <p:nvPr/>
        </p:nvSpPr>
        <p:spPr>
          <a:xfrm>
            <a:off x="7058025" y="4280502"/>
            <a:ext cx="77730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 PDF</a:t>
            </a:r>
            <a:endParaRPr lang="en-US" sz="788" dirty="0"/>
          </a:p>
        </p:txBody>
      </p:sp>
      <p:pic>
        <p:nvPicPr>
          <p:cNvPr id="5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438" y="4455523"/>
            <a:ext cx="100013" cy="100013"/>
          </a:xfrm>
          <a:prstGeom prst="rect">
            <a:avLst/>
          </a:prstGeom>
        </p:spPr>
      </p:pic>
      <p:sp>
        <p:nvSpPr>
          <p:cNvPr id="52" name="Text 28"/>
          <p:cNvSpPr/>
          <p:nvPr/>
        </p:nvSpPr>
        <p:spPr>
          <a:xfrm>
            <a:off x="7058025" y="4451952"/>
            <a:ext cx="63850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Dashboards</a:t>
            </a:r>
            <a:endParaRPr lang="en-US" sz="788" dirty="0"/>
          </a:p>
        </p:txBody>
      </p:sp>
      <p:sp>
        <p:nvSpPr>
          <p:cNvPr id="53" name="Text 29"/>
          <p:cNvSpPr/>
          <p:nvPr/>
        </p:nvSpPr>
        <p:spPr>
          <a:xfrm>
            <a:off x="342900" y="4866289"/>
            <a:ext cx="85296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Características Técnicas</a:t>
            </a:r>
            <a:endParaRPr lang="en-US" sz="1350" dirty="0"/>
          </a:p>
        </p:txBody>
      </p:sp>
      <p:sp>
        <p:nvSpPr>
          <p:cNvPr id="54" name="Shape 30"/>
          <p:cNvSpPr/>
          <p:nvPr/>
        </p:nvSpPr>
        <p:spPr>
          <a:xfrm>
            <a:off x="342900" y="5180614"/>
            <a:ext cx="2705081" cy="971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5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5325275"/>
            <a:ext cx="128588" cy="128588"/>
          </a:xfrm>
          <a:prstGeom prst="rect">
            <a:avLst/>
          </a:prstGeom>
        </p:spPr>
      </p:pic>
      <p:sp>
        <p:nvSpPr>
          <p:cNvPr id="56" name="Text 31"/>
          <p:cNvSpPr/>
          <p:nvPr/>
        </p:nvSpPr>
        <p:spPr>
          <a:xfrm>
            <a:off x="642938" y="5323489"/>
            <a:ext cx="9074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Infraestrutura</a:t>
            </a:r>
            <a:endParaRPr lang="en-US" sz="1013" dirty="0"/>
          </a:p>
        </p:txBody>
      </p:sp>
      <p:pic>
        <p:nvPicPr>
          <p:cNvPr id="57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5569948"/>
            <a:ext cx="50006" cy="100013"/>
          </a:xfrm>
          <a:prstGeom prst="rect">
            <a:avLst/>
          </a:prstGeom>
        </p:spPr>
      </p:pic>
      <p:sp>
        <p:nvSpPr>
          <p:cNvPr id="58" name="Text 32"/>
          <p:cNvSpPr/>
          <p:nvPr/>
        </p:nvSpPr>
        <p:spPr>
          <a:xfrm>
            <a:off x="535781" y="5566377"/>
            <a:ext cx="141103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Arquitetura de microsserviços</a:t>
            </a:r>
            <a:endParaRPr lang="en-US" sz="788" dirty="0"/>
          </a:p>
        </p:txBody>
      </p:sp>
      <p:pic>
        <p:nvPicPr>
          <p:cNvPr id="59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5741398"/>
            <a:ext cx="50006" cy="100013"/>
          </a:xfrm>
          <a:prstGeom prst="rect">
            <a:avLst/>
          </a:prstGeom>
        </p:spPr>
      </p:pic>
      <p:sp>
        <p:nvSpPr>
          <p:cNvPr id="60" name="Text 33"/>
          <p:cNvSpPr/>
          <p:nvPr/>
        </p:nvSpPr>
        <p:spPr>
          <a:xfrm>
            <a:off x="535781" y="5737827"/>
            <a:ext cx="138329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Containerização com Docker</a:t>
            </a:r>
            <a:endParaRPr lang="en-US" sz="788" dirty="0"/>
          </a:p>
        </p:txBody>
      </p:sp>
      <p:pic>
        <p:nvPicPr>
          <p:cNvPr id="61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5912848"/>
            <a:ext cx="50006" cy="100013"/>
          </a:xfrm>
          <a:prstGeom prst="rect">
            <a:avLst/>
          </a:prstGeom>
        </p:spPr>
      </p:pic>
      <p:sp>
        <p:nvSpPr>
          <p:cNvPr id="62" name="Text 34"/>
          <p:cNvSpPr/>
          <p:nvPr/>
        </p:nvSpPr>
        <p:spPr>
          <a:xfrm>
            <a:off x="535781" y="5909277"/>
            <a:ext cx="120561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Escalabilidade horizontal</a:t>
            </a:r>
            <a:endParaRPr lang="en-US" sz="788" dirty="0"/>
          </a:p>
        </p:txBody>
      </p:sp>
      <p:sp>
        <p:nvSpPr>
          <p:cNvPr id="63" name="Shape 35"/>
          <p:cNvSpPr/>
          <p:nvPr/>
        </p:nvSpPr>
        <p:spPr>
          <a:xfrm>
            <a:off x="3219431" y="5180614"/>
            <a:ext cx="2705109" cy="971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4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3731" y="5325275"/>
            <a:ext cx="128588" cy="128588"/>
          </a:xfrm>
          <a:prstGeom prst="rect">
            <a:avLst/>
          </a:prstGeom>
        </p:spPr>
      </p:pic>
      <p:sp>
        <p:nvSpPr>
          <p:cNvPr id="65" name="Text 36"/>
          <p:cNvSpPr/>
          <p:nvPr/>
        </p:nvSpPr>
        <p:spPr>
          <a:xfrm>
            <a:off x="3519469" y="5323489"/>
            <a:ext cx="15938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Segurança e Privacidade</a:t>
            </a:r>
            <a:endParaRPr lang="en-US" sz="1013" dirty="0"/>
          </a:p>
        </p:txBody>
      </p:sp>
      <p:pic>
        <p:nvPicPr>
          <p:cNvPr id="66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33731" y="5569948"/>
            <a:ext cx="50006" cy="100013"/>
          </a:xfrm>
          <a:prstGeom prst="rect">
            <a:avLst/>
          </a:prstGeom>
        </p:spPr>
      </p:pic>
      <p:sp>
        <p:nvSpPr>
          <p:cNvPr id="67" name="Text 37"/>
          <p:cNvSpPr/>
          <p:nvPr/>
        </p:nvSpPr>
        <p:spPr>
          <a:xfrm>
            <a:off x="3412313" y="5566377"/>
            <a:ext cx="112773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Criptografia end-to-end</a:t>
            </a:r>
            <a:endParaRPr lang="en-US" sz="788" dirty="0"/>
          </a:p>
        </p:txBody>
      </p:sp>
      <p:pic>
        <p:nvPicPr>
          <p:cNvPr id="68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33731" y="5741398"/>
            <a:ext cx="50006" cy="100013"/>
          </a:xfrm>
          <a:prstGeom prst="rect">
            <a:avLst/>
          </a:prstGeom>
        </p:spPr>
      </p:pic>
      <p:sp>
        <p:nvSpPr>
          <p:cNvPr id="69" name="Text 38"/>
          <p:cNvSpPr/>
          <p:nvPr/>
        </p:nvSpPr>
        <p:spPr>
          <a:xfrm>
            <a:off x="3412313" y="5737827"/>
            <a:ext cx="124429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Conformidade com LGPD</a:t>
            </a:r>
            <a:endParaRPr lang="en-US" sz="788" dirty="0"/>
          </a:p>
        </p:txBody>
      </p:sp>
      <p:pic>
        <p:nvPicPr>
          <p:cNvPr id="70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33731" y="5912848"/>
            <a:ext cx="50006" cy="100013"/>
          </a:xfrm>
          <a:prstGeom prst="rect">
            <a:avLst/>
          </a:prstGeom>
        </p:spPr>
      </p:pic>
      <p:sp>
        <p:nvSpPr>
          <p:cNvPr id="71" name="Text 39"/>
          <p:cNvSpPr/>
          <p:nvPr/>
        </p:nvSpPr>
        <p:spPr>
          <a:xfrm>
            <a:off x="3412313" y="5909277"/>
            <a:ext cx="114433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Autenticação multi-fator</a:t>
            </a:r>
            <a:endParaRPr lang="en-US" sz="788" dirty="0"/>
          </a:p>
        </p:txBody>
      </p:sp>
      <p:sp>
        <p:nvSpPr>
          <p:cNvPr id="72" name="Shape 40"/>
          <p:cNvSpPr/>
          <p:nvPr/>
        </p:nvSpPr>
        <p:spPr>
          <a:xfrm>
            <a:off x="6095991" y="5180614"/>
            <a:ext cx="2705081" cy="971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3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10291" y="5325275"/>
            <a:ext cx="112514" cy="128588"/>
          </a:xfrm>
          <a:prstGeom prst="rect">
            <a:avLst/>
          </a:prstGeom>
        </p:spPr>
      </p:pic>
      <p:sp>
        <p:nvSpPr>
          <p:cNvPr id="74" name="Text 41"/>
          <p:cNvSpPr/>
          <p:nvPr/>
        </p:nvSpPr>
        <p:spPr>
          <a:xfrm>
            <a:off x="6379955" y="5323489"/>
            <a:ext cx="8121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7C3A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Tecnologias</a:t>
            </a:r>
            <a:endParaRPr lang="en-US" sz="1013" dirty="0"/>
          </a:p>
        </p:txBody>
      </p:sp>
      <p:pic>
        <p:nvPicPr>
          <p:cNvPr id="75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10291" y="5569948"/>
            <a:ext cx="50006" cy="100013"/>
          </a:xfrm>
          <a:prstGeom prst="rect">
            <a:avLst/>
          </a:prstGeom>
        </p:spPr>
      </p:pic>
      <p:sp>
        <p:nvSpPr>
          <p:cNvPr id="76" name="Text 42"/>
          <p:cNvSpPr/>
          <p:nvPr/>
        </p:nvSpPr>
        <p:spPr>
          <a:xfrm>
            <a:off x="6288872" y="5566377"/>
            <a:ext cx="175027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Python, Flask, PostgreSQL</a:t>
            </a:r>
            <a:endParaRPr lang="en-US" sz="788" dirty="0"/>
          </a:p>
        </p:txBody>
      </p:sp>
      <p:pic>
        <p:nvPicPr>
          <p:cNvPr id="77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210291" y="5741398"/>
            <a:ext cx="50006" cy="100013"/>
          </a:xfrm>
          <a:prstGeom prst="rect">
            <a:avLst/>
          </a:prstGeom>
        </p:spPr>
      </p:pic>
      <p:sp>
        <p:nvSpPr>
          <p:cNvPr id="78" name="Text 43"/>
          <p:cNvSpPr/>
          <p:nvPr/>
        </p:nvSpPr>
        <p:spPr>
          <a:xfrm>
            <a:off x="6288872" y="5737827"/>
            <a:ext cx="127222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Frontend: React, Leaflet.js</a:t>
            </a:r>
            <a:endParaRPr lang="en-US" sz="788" dirty="0"/>
          </a:p>
        </p:txBody>
      </p:sp>
      <p:pic>
        <p:nvPicPr>
          <p:cNvPr id="79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10291" y="5912848"/>
            <a:ext cx="50006" cy="100013"/>
          </a:xfrm>
          <a:prstGeom prst="rect">
            <a:avLst/>
          </a:prstGeom>
        </p:spPr>
      </p:pic>
      <p:sp>
        <p:nvSpPr>
          <p:cNvPr id="80" name="Text 44"/>
          <p:cNvSpPr/>
          <p:nvPr/>
        </p:nvSpPr>
        <p:spPr>
          <a:xfrm>
            <a:off x="6288872" y="5909277"/>
            <a:ext cx="149633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Análise: Pandas, NumPy, NLTK</a:t>
            </a:r>
            <a:endParaRPr lang="en-US" sz="788" dirty="0"/>
          </a:p>
        </p:txBody>
      </p:sp>
      <p:pic>
        <p:nvPicPr>
          <p:cNvPr id="81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429625" y="6137877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522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5296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Fontes de Dados e Algoritmo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4386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0069" y="840814"/>
            <a:ext cx="1452749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Fontes de Dados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342900" y="1165854"/>
            <a:ext cx="2000250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42900" y="1165854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8" name="Text 4"/>
          <p:cNvSpPr/>
          <p:nvPr/>
        </p:nvSpPr>
        <p:spPr>
          <a:xfrm>
            <a:off x="457200" y="1280154"/>
            <a:ext cx="1843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Públicos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5189"/>
            <a:ext cx="100013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5788" y="1551617"/>
            <a:ext cx="97199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IBGE (Censo 2022)</a:t>
            </a:r>
            <a:endParaRPr lang="en-US" sz="788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26639"/>
            <a:ext cx="100013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5788" y="1723067"/>
            <a:ext cx="68666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Dados.gov.br</a:t>
            </a:r>
            <a:endParaRPr lang="en-US" sz="78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98089"/>
            <a:ext cx="100013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85788" y="1894517"/>
            <a:ext cx="118329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Portais de transparência</a:t>
            </a:r>
            <a:endParaRPr lang="en-US" sz="788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69539"/>
            <a:ext cx="100013" cy="1000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85788" y="2065967"/>
            <a:ext cx="110532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Secretarias municipais</a:t>
            </a:r>
            <a:endParaRPr lang="en-US" sz="788" dirty="0"/>
          </a:p>
        </p:txBody>
      </p:sp>
      <p:sp>
        <p:nvSpPr>
          <p:cNvPr id="17" name="Shape 9"/>
          <p:cNvSpPr/>
          <p:nvPr/>
        </p:nvSpPr>
        <p:spPr>
          <a:xfrm>
            <a:off x="2457450" y="1165854"/>
            <a:ext cx="2000250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8" name="Shape 10"/>
          <p:cNvSpPr/>
          <p:nvPr/>
        </p:nvSpPr>
        <p:spPr>
          <a:xfrm>
            <a:off x="2457450" y="1165854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9" name="Text 11"/>
          <p:cNvSpPr/>
          <p:nvPr/>
        </p:nvSpPr>
        <p:spPr>
          <a:xfrm>
            <a:off x="2571750" y="1280154"/>
            <a:ext cx="1843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Privados</a:t>
            </a:r>
            <a:endParaRPr lang="en-US" sz="1013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0" y="1555189"/>
            <a:ext cx="100013" cy="10001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700338" y="1551617"/>
            <a:ext cx="83291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APIs imobiliárias</a:t>
            </a:r>
            <a:endParaRPr lang="en-US" sz="788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0" y="1726639"/>
            <a:ext cx="100013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700338" y="1723067"/>
            <a:ext cx="72182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Redes sociais</a:t>
            </a:r>
            <a:endParaRPr lang="en-US" sz="788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0" y="1898089"/>
            <a:ext cx="100013" cy="100013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2700338" y="1894517"/>
            <a:ext cx="100534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Sites de reclamação</a:t>
            </a:r>
            <a:endParaRPr lang="en-US" sz="788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750" y="2069539"/>
            <a:ext cx="100013" cy="10001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2700338" y="2065967"/>
            <a:ext cx="103885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de mobilidade</a:t>
            </a:r>
            <a:endParaRPr lang="en-US" sz="788" dirty="0"/>
          </a:p>
        </p:txBody>
      </p:sp>
      <p:sp>
        <p:nvSpPr>
          <p:cNvPr id="28" name="Shape 16"/>
          <p:cNvSpPr/>
          <p:nvPr/>
        </p:nvSpPr>
        <p:spPr>
          <a:xfrm>
            <a:off x="342900" y="2423154"/>
            <a:ext cx="2000250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9" name="Shape 17"/>
          <p:cNvSpPr/>
          <p:nvPr/>
        </p:nvSpPr>
        <p:spPr>
          <a:xfrm>
            <a:off x="342900" y="2423154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30" name="Text 18"/>
          <p:cNvSpPr/>
          <p:nvPr/>
        </p:nvSpPr>
        <p:spPr>
          <a:xfrm>
            <a:off x="457200" y="2537454"/>
            <a:ext cx="1843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Demográficos</a:t>
            </a:r>
            <a:endParaRPr lang="en-US" sz="1013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2812489"/>
            <a:ext cx="100013" cy="100013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85788" y="2808917"/>
            <a:ext cx="89966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Distribuição etária</a:t>
            </a:r>
            <a:endParaRPr lang="en-US" sz="788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983939"/>
            <a:ext cx="100013" cy="100013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585788" y="2980367"/>
            <a:ext cx="69414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Renda média</a:t>
            </a:r>
            <a:endParaRPr lang="en-US" sz="788" dirty="0"/>
          </a:p>
        </p:txBody>
      </p:sp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155389"/>
            <a:ext cx="100013" cy="100013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585788" y="3151817"/>
            <a:ext cx="116685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Densidade populacional</a:t>
            </a:r>
            <a:endParaRPr lang="en-US" sz="788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326839"/>
            <a:ext cx="100013" cy="100013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585788" y="3323267"/>
            <a:ext cx="89972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Perfil de consumo</a:t>
            </a:r>
            <a:endParaRPr lang="en-US" sz="788" dirty="0"/>
          </a:p>
        </p:txBody>
      </p:sp>
      <p:sp>
        <p:nvSpPr>
          <p:cNvPr id="39" name="Shape 23"/>
          <p:cNvSpPr/>
          <p:nvPr/>
        </p:nvSpPr>
        <p:spPr>
          <a:xfrm>
            <a:off x="2457450" y="2423154"/>
            <a:ext cx="2000250" cy="11430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40" name="Shape 24"/>
          <p:cNvSpPr/>
          <p:nvPr/>
        </p:nvSpPr>
        <p:spPr>
          <a:xfrm>
            <a:off x="2457450" y="2423154"/>
            <a:ext cx="28575" cy="11430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41" name="Text 25"/>
          <p:cNvSpPr/>
          <p:nvPr/>
        </p:nvSpPr>
        <p:spPr>
          <a:xfrm>
            <a:off x="2571750" y="2537454"/>
            <a:ext cx="1843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Dados Comerciais</a:t>
            </a:r>
            <a:endParaRPr lang="en-US" sz="1013" dirty="0"/>
          </a:p>
        </p:txBody>
      </p:sp>
      <p:pic>
        <p:nvPicPr>
          <p:cNvPr id="4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1750" y="2812489"/>
            <a:ext cx="100013" cy="100013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2700338" y="2808917"/>
            <a:ext cx="136671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Estabelecimentos existentes</a:t>
            </a:r>
            <a:endParaRPr lang="en-US" sz="788" dirty="0"/>
          </a:p>
        </p:txBody>
      </p:sp>
      <p:pic>
        <p:nvPicPr>
          <p:cNvPr id="4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1750" y="2983939"/>
            <a:ext cx="100013" cy="100013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2700338" y="2980367"/>
            <a:ext cx="86467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Valor de aluguéis</a:t>
            </a:r>
            <a:endParaRPr lang="en-US" sz="788" dirty="0"/>
          </a:p>
        </p:txBody>
      </p:sp>
      <p:pic>
        <p:nvPicPr>
          <p:cNvPr id="4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1750" y="3155389"/>
            <a:ext cx="100013" cy="100013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2700338" y="3151817"/>
            <a:ext cx="88311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Fluxo de pessoas</a:t>
            </a:r>
            <a:endParaRPr lang="en-US" sz="788" dirty="0"/>
          </a:p>
        </p:txBody>
      </p:sp>
      <p:pic>
        <p:nvPicPr>
          <p:cNvPr id="4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1750" y="3326839"/>
            <a:ext cx="100013" cy="100013"/>
          </a:xfrm>
          <a:prstGeom prst="rect">
            <a:avLst/>
          </a:prstGeom>
        </p:spPr>
      </p:pic>
      <p:sp>
        <p:nvSpPr>
          <p:cNvPr id="49" name="Text 29"/>
          <p:cNvSpPr/>
          <p:nvPr/>
        </p:nvSpPr>
        <p:spPr>
          <a:xfrm>
            <a:off x="2700338" y="3323267"/>
            <a:ext cx="11593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Tendências de mercado</a:t>
            </a:r>
            <a:endParaRPr lang="en-US" sz="788" dirty="0"/>
          </a:p>
        </p:txBody>
      </p:sp>
      <p:pic>
        <p:nvPicPr>
          <p:cNvPr id="5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6300" y="844386"/>
            <a:ext cx="171450" cy="171450"/>
          </a:xfrm>
          <a:prstGeom prst="rect">
            <a:avLst/>
          </a:prstGeom>
        </p:spPr>
      </p:pic>
      <p:sp>
        <p:nvSpPr>
          <p:cNvPr id="51" name="Text 30"/>
          <p:cNvSpPr/>
          <p:nvPr/>
        </p:nvSpPr>
        <p:spPr>
          <a:xfrm>
            <a:off x="4914900" y="840814"/>
            <a:ext cx="1779826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 de Análise</a:t>
            </a:r>
            <a:endParaRPr lang="en-US" sz="1350" dirty="0"/>
          </a:p>
        </p:txBody>
      </p:sp>
      <p:sp>
        <p:nvSpPr>
          <p:cNvPr id="52" name="Shape 31"/>
          <p:cNvSpPr/>
          <p:nvPr/>
        </p:nvSpPr>
        <p:spPr>
          <a:xfrm>
            <a:off x="4686300" y="1165854"/>
            <a:ext cx="4114800" cy="10572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53" name="Shape 32"/>
          <p:cNvSpPr/>
          <p:nvPr/>
        </p:nvSpPr>
        <p:spPr>
          <a:xfrm>
            <a:off x="4686300" y="1165854"/>
            <a:ext cx="28575" cy="10572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54" name="Text 33"/>
          <p:cNvSpPr/>
          <p:nvPr/>
        </p:nvSpPr>
        <p:spPr>
          <a:xfrm>
            <a:off x="4800600" y="1280154"/>
            <a:ext cx="39576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Fatores de Análise</a:t>
            </a:r>
            <a:endParaRPr lang="en-US" sz="1013" dirty="0"/>
          </a:p>
        </p:txBody>
      </p:sp>
      <p:sp>
        <p:nvSpPr>
          <p:cNvPr id="55" name="Text 34"/>
          <p:cNvSpPr/>
          <p:nvPr/>
        </p:nvSpPr>
        <p:spPr>
          <a:xfrm>
            <a:off x="4800600" y="1537329"/>
            <a:ext cx="1985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Densidade Comercial</a:t>
            </a:r>
            <a:endParaRPr lang="en-US" sz="788" dirty="0"/>
          </a:p>
        </p:txBody>
      </p:sp>
      <p:sp>
        <p:nvSpPr>
          <p:cNvPr id="56" name="Shape 35"/>
          <p:cNvSpPr/>
          <p:nvPr/>
        </p:nvSpPr>
        <p:spPr>
          <a:xfrm>
            <a:off x="4800600" y="1708779"/>
            <a:ext cx="1685785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57" name="Shape 36"/>
          <p:cNvSpPr/>
          <p:nvPr/>
        </p:nvSpPr>
        <p:spPr>
          <a:xfrm>
            <a:off x="4800600" y="1708779"/>
            <a:ext cx="1432908" cy="57150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58" name="Text 37"/>
          <p:cNvSpPr/>
          <p:nvPr/>
        </p:nvSpPr>
        <p:spPr>
          <a:xfrm>
            <a:off x="6543535" y="1680204"/>
            <a:ext cx="24302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85%</a:t>
            </a:r>
            <a:endParaRPr lang="en-US" sz="675" dirty="0"/>
          </a:p>
        </p:txBody>
      </p:sp>
      <p:sp>
        <p:nvSpPr>
          <p:cNvPr id="59" name="Text 38"/>
          <p:cNvSpPr/>
          <p:nvPr/>
        </p:nvSpPr>
        <p:spPr>
          <a:xfrm>
            <a:off x="6772275" y="1537329"/>
            <a:ext cx="1985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Potencial de Demanda</a:t>
            </a:r>
            <a:endParaRPr lang="en-US" sz="788" dirty="0"/>
          </a:p>
        </p:txBody>
      </p:sp>
      <p:sp>
        <p:nvSpPr>
          <p:cNvPr id="60" name="Shape 39"/>
          <p:cNvSpPr/>
          <p:nvPr/>
        </p:nvSpPr>
        <p:spPr>
          <a:xfrm>
            <a:off x="6772275" y="1708779"/>
            <a:ext cx="1685785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61" name="Shape 40"/>
          <p:cNvSpPr/>
          <p:nvPr/>
        </p:nvSpPr>
        <p:spPr>
          <a:xfrm>
            <a:off x="6772275" y="1708779"/>
            <a:ext cx="1517182" cy="57150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62" name="Text 41"/>
          <p:cNvSpPr/>
          <p:nvPr/>
        </p:nvSpPr>
        <p:spPr>
          <a:xfrm>
            <a:off x="8515210" y="1680204"/>
            <a:ext cx="24302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90%</a:t>
            </a:r>
            <a:endParaRPr lang="en-US" sz="675" dirty="0"/>
          </a:p>
        </p:txBody>
      </p:sp>
      <p:sp>
        <p:nvSpPr>
          <p:cNvPr id="63" name="Text 42"/>
          <p:cNvSpPr/>
          <p:nvPr/>
        </p:nvSpPr>
        <p:spPr>
          <a:xfrm>
            <a:off x="4800600" y="1851654"/>
            <a:ext cx="1985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Concorrência</a:t>
            </a:r>
            <a:endParaRPr lang="en-US" sz="788" dirty="0"/>
          </a:p>
        </p:txBody>
      </p:sp>
      <p:sp>
        <p:nvSpPr>
          <p:cNvPr id="64" name="Shape 43"/>
          <p:cNvSpPr/>
          <p:nvPr/>
        </p:nvSpPr>
        <p:spPr>
          <a:xfrm>
            <a:off x="4800600" y="2023104"/>
            <a:ext cx="1685785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65" name="Shape 44"/>
          <p:cNvSpPr/>
          <p:nvPr/>
        </p:nvSpPr>
        <p:spPr>
          <a:xfrm>
            <a:off x="4800600" y="2023104"/>
            <a:ext cx="1264332" cy="57150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66" name="Text 45"/>
          <p:cNvSpPr/>
          <p:nvPr/>
        </p:nvSpPr>
        <p:spPr>
          <a:xfrm>
            <a:off x="6543535" y="1994529"/>
            <a:ext cx="24302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75%</a:t>
            </a:r>
            <a:endParaRPr lang="en-US" sz="675" dirty="0"/>
          </a:p>
        </p:txBody>
      </p:sp>
      <p:sp>
        <p:nvSpPr>
          <p:cNvPr id="67" name="Text 46"/>
          <p:cNvSpPr/>
          <p:nvPr/>
        </p:nvSpPr>
        <p:spPr>
          <a:xfrm>
            <a:off x="6772275" y="1851654"/>
            <a:ext cx="1985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Sentimento</a:t>
            </a:r>
            <a:endParaRPr lang="en-US" sz="788" dirty="0"/>
          </a:p>
        </p:txBody>
      </p:sp>
      <p:sp>
        <p:nvSpPr>
          <p:cNvPr id="68" name="Shape 47"/>
          <p:cNvSpPr/>
          <p:nvPr/>
        </p:nvSpPr>
        <p:spPr>
          <a:xfrm>
            <a:off x="6772275" y="2023104"/>
            <a:ext cx="1685785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69" name="Shape 48"/>
          <p:cNvSpPr/>
          <p:nvPr/>
        </p:nvSpPr>
        <p:spPr>
          <a:xfrm>
            <a:off x="6772275" y="2023104"/>
            <a:ext cx="1095756" cy="57150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70" name="Text 49"/>
          <p:cNvSpPr/>
          <p:nvPr/>
        </p:nvSpPr>
        <p:spPr>
          <a:xfrm>
            <a:off x="8515210" y="1994529"/>
            <a:ext cx="24302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65%</a:t>
            </a:r>
            <a:endParaRPr lang="en-US" sz="675" dirty="0"/>
          </a:p>
        </p:txBody>
      </p:sp>
      <p:sp>
        <p:nvSpPr>
          <p:cNvPr id="71" name="Shape 50"/>
          <p:cNvSpPr/>
          <p:nvPr/>
        </p:nvSpPr>
        <p:spPr>
          <a:xfrm>
            <a:off x="4686300" y="2337429"/>
            <a:ext cx="4114800" cy="1543050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72" name="Shape 51"/>
          <p:cNvSpPr/>
          <p:nvPr/>
        </p:nvSpPr>
        <p:spPr>
          <a:xfrm>
            <a:off x="4686300" y="2337429"/>
            <a:ext cx="28575" cy="1543050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73" name="Text 52"/>
          <p:cNvSpPr/>
          <p:nvPr/>
        </p:nvSpPr>
        <p:spPr>
          <a:xfrm>
            <a:off x="4800600" y="2451729"/>
            <a:ext cx="39576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Fórmula de Score</a:t>
            </a:r>
            <a:endParaRPr lang="en-US" sz="1013" dirty="0"/>
          </a:p>
        </p:txBody>
      </p:sp>
      <p:sp>
        <p:nvSpPr>
          <p:cNvPr id="74" name="Text 53"/>
          <p:cNvSpPr/>
          <p:nvPr/>
        </p:nvSpPr>
        <p:spPr>
          <a:xfrm>
            <a:off x="4800600" y="2708904"/>
            <a:ext cx="39576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score de oportunidade é calculado através de uma fórmula multi-fatorial:</a:t>
            </a:r>
            <a:endParaRPr lang="en-US" sz="788" dirty="0"/>
          </a:p>
        </p:txBody>
      </p:sp>
      <p:sp>
        <p:nvSpPr>
          <p:cNvPr id="75" name="Shape 54"/>
          <p:cNvSpPr/>
          <p:nvPr/>
        </p:nvSpPr>
        <p:spPr>
          <a:xfrm>
            <a:off x="4800600" y="2908929"/>
            <a:ext cx="3886200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6" name="Text 55"/>
          <p:cNvSpPr/>
          <p:nvPr/>
        </p:nvSpPr>
        <p:spPr>
          <a:xfrm>
            <a:off x="4857750" y="2966079"/>
            <a:ext cx="38433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Score = (0.4 × GD) + (0.3 × PD) + (0.2 × CI) + (0.1 × SA)</a:t>
            </a:r>
            <a:endParaRPr lang="en-US" sz="788" dirty="0"/>
          </a:p>
        </p:txBody>
      </p:sp>
      <p:sp>
        <p:nvSpPr>
          <p:cNvPr id="77" name="Text 56"/>
          <p:cNvSpPr/>
          <p:nvPr/>
        </p:nvSpPr>
        <p:spPr>
          <a:xfrm>
            <a:off x="4800600" y="3232184"/>
            <a:ext cx="20002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GD</a:t>
            </a:r>
            <a:endParaRPr lang="en-US" sz="675" dirty="0"/>
          </a:p>
        </p:txBody>
      </p:sp>
      <p:sp>
        <p:nvSpPr>
          <p:cNvPr id="78" name="Text 57"/>
          <p:cNvSpPr/>
          <p:nvPr/>
        </p:nvSpPr>
        <p:spPr>
          <a:xfrm>
            <a:off x="4929188" y="3232184"/>
            <a:ext cx="239234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Gap de Densidade (diferença entre densidade ideal e atual)</a:t>
            </a:r>
            <a:endParaRPr lang="en-US" sz="675" dirty="0"/>
          </a:p>
        </p:txBody>
      </p:sp>
      <p:sp>
        <p:nvSpPr>
          <p:cNvPr id="79" name="Text 58"/>
          <p:cNvSpPr/>
          <p:nvPr/>
        </p:nvSpPr>
        <p:spPr>
          <a:xfrm>
            <a:off x="4800600" y="3375059"/>
            <a:ext cx="19053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PD</a:t>
            </a:r>
            <a:endParaRPr lang="en-US" sz="675" dirty="0"/>
          </a:p>
        </p:txBody>
      </p:sp>
      <p:sp>
        <p:nvSpPr>
          <p:cNvPr id="80" name="Text 59"/>
          <p:cNvSpPr/>
          <p:nvPr/>
        </p:nvSpPr>
        <p:spPr>
          <a:xfrm>
            <a:off x="4919700" y="3375059"/>
            <a:ext cx="233494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Potencial de Demanda (baseado em dados demográficos)</a:t>
            </a:r>
            <a:endParaRPr lang="en-US" sz="675" dirty="0"/>
          </a:p>
        </p:txBody>
      </p:sp>
      <p:sp>
        <p:nvSpPr>
          <p:cNvPr id="81" name="Text 60"/>
          <p:cNvSpPr/>
          <p:nvPr/>
        </p:nvSpPr>
        <p:spPr>
          <a:xfrm>
            <a:off x="4800600" y="3517934"/>
            <a:ext cx="15716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CI</a:t>
            </a:r>
            <a:endParaRPr lang="en-US" sz="675" dirty="0"/>
          </a:p>
        </p:txBody>
      </p:sp>
      <p:sp>
        <p:nvSpPr>
          <p:cNvPr id="82" name="Text 61"/>
          <p:cNvSpPr/>
          <p:nvPr/>
        </p:nvSpPr>
        <p:spPr>
          <a:xfrm>
            <a:off x="4886325" y="3517934"/>
            <a:ext cx="235386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Índice de Concorrência (inverso da saturação do mercado)</a:t>
            </a:r>
            <a:endParaRPr lang="en-US" sz="675" dirty="0"/>
          </a:p>
        </p:txBody>
      </p:sp>
      <p:sp>
        <p:nvSpPr>
          <p:cNvPr id="83" name="Text 62"/>
          <p:cNvSpPr/>
          <p:nvPr/>
        </p:nvSpPr>
        <p:spPr>
          <a:xfrm>
            <a:off x="4800600" y="3660809"/>
            <a:ext cx="19053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</a:t>
            </a:r>
            <a:endParaRPr lang="en-US" sz="675" dirty="0"/>
          </a:p>
        </p:txBody>
      </p:sp>
      <p:sp>
        <p:nvSpPr>
          <p:cNvPr id="84" name="Text 63"/>
          <p:cNvSpPr/>
          <p:nvPr/>
        </p:nvSpPr>
        <p:spPr>
          <a:xfrm>
            <a:off x="4919700" y="3660809"/>
            <a:ext cx="214901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Análise de Sentimento (menções positivas/negativas)</a:t>
            </a:r>
            <a:endParaRPr lang="en-US" sz="675" dirty="0"/>
          </a:p>
        </p:txBody>
      </p:sp>
      <p:sp>
        <p:nvSpPr>
          <p:cNvPr id="85" name="Text 64"/>
          <p:cNvSpPr/>
          <p:nvPr/>
        </p:nvSpPr>
        <p:spPr>
          <a:xfrm>
            <a:off x="342900" y="4109079"/>
            <a:ext cx="85296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de Análise: Vila Madalena (São Paulo)</a:t>
            </a:r>
            <a:endParaRPr lang="en-US" sz="1350" dirty="0"/>
          </a:p>
        </p:txBody>
      </p:sp>
      <p:pic>
        <p:nvPicPr>
          <p:cNvPr id="86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2900" y="4423404"/>
            <a:ext cx="8458200" cy="1785938"/>
          </a:xfrm>
          <a:prstGeom prst="rect">
            <a:avLst/>
          </a:prstGeom>
        </p:spPr>
      </p:pic>
      <p:pic>
        <p:nvPicPr>
          <p:cNvPr id="8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29625" y="6195054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806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Interface e Visualização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31872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634" y="728300"/>
            <a:ext cx="127834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Mapas Interativos</a:t>
            </a:r>
            <a:endParaRPr lang="en-US" sz="112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994404"/>
            <a:ext cx="3571875" cy="1785938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285750" y="2866067"/>
            <a:ext cx="2057400" cy="51435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285750" y="2866067"/>
            <a:ext cx="28575" cy="51435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9" name="Text 4"/>
          <p:cNvSpPr/>
          <p:nvPr/>
        </p:nvSpPr>
        <p:spPr>
          <a:xfrm>
            <a:off x="342900" y="2923217"/>
            <a:ext cx="2014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Mapas de Calor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342900" y="3094667"/>
            <a:ext cx="20145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de densidade de oportunidades por região</a:t>
            </a:r>
            <a:endParaRPr lang="en-US" sz="675" dirty="0"/>
          </a:p>
        </p:txBody>
      </p:sp>
      <p:sp>
        <p:nvSpPr>
          <p:cNvPr id="11" name="Shape 6"/>
          <p:cNvSpPr/>
          <p:nvPr/>
        </p:nvSpPr>
        <p:spPr>
          <a:xfrm>
            <a:off x="2428875" y="2866067"/>
            <a:ext cx="2057400" cy="51435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2428875" y="2866067"/>
            <a:ext cx="28575" cy="51435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3" name="Text 8"/>
          <p:cNvSpPr/>
          <p:nvPr/>
        </p:nvSpPr>
        <p:spPr>
          <a:xfrm>
            <a:off x="2486025" y="2923217"/>
            <a:ext cx="2014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Filtros Avançados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2486025" y="3094667"/>
            <a:ext cx="20145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Filtragem por tipo de negócio e score mínimo</a:t>
            </a:r>
            <a:endParaRPr lang="en-US" sz="675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731872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57750" y="728300"/>
            <a:ext cx="165938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Dashboards Interativos</a:t>
            </a:r>
            <a:endParaRPr lang="en-US" sz="1125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994404"/>
            <a:ext cx="3571875" cy="1785938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4657725" y="2866067"/>
            <a:ext cx="2057400" cy="40005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9" name="Shape 12"/>
          <p:cNvSpPr/>
          <p:nvPr/>
        </p:nvSpPr>
        <p:spPr>
          <a:xfrm>
            <a:off x="4657725" y="2866067"/>
            <a:ext cx="28575" cy="40005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0" name="Text 13"/>
          <p:cNvSpPr/>
          <p:nvPr/>
        </p:nvSpPr>
        <p:spPr>
          <a:xfrm>
            <a:off x="4714875" y="2923217"/>
            <a:ext cx="2014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Métricas em Tempo Real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4714875" y="3094667"/>
            <a:ext cx="20145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KPIs e métricas atualizadas automaticamente</a:t>
            </a:r>
            <a:endParaRPr lang="en-US" sz="675" dirty="0"/>
          </a:p>
        </p:txBody>
      </p:sp>
      <p:sp>
        <p:nvSpPr>
          <p:cNvPr id="22" name="Shape 15"/>
          <p:cNvSpPr/>
          <p:nvPr/>
        </p:nvSpPr>
        <p:spPr>
          <a:xfrm>
            <a:off x="6800850" y="2866067"/>
            <a:ext cx="2057400" cy="40005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3" name="Shape 16"/>
          <p:cNvSpPr/>
          <p:nvPr/>
        </p:nvSpPr>
        <p:spPr>
          <a:xfrm>
            <a:off x="6800850" y="2866067"/>
            <a:ext cx="28575" cy="40005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4" name="Text 17"/>
          <p:cNvSpPr/>
          <p:nvPr/>
        </p:nvSpPr>
        <p:spPr>
          <a:xfrm>
            <a:off x="6858000" y="2923217"/>
            <a:ext cx="2014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Comparação Visual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6858000" y="3094667"/>
            <a:ext cx="20145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Comparação de diferentes regiões e negócios</a:t>
            </a:r>
            <a:endParaRPr lang="en-US" sz="675" dirty="0"/>
          </a:p>
        </p:txBody>
      </p:sp>
      <p:sp>
        <p:nvSpPr>
          <p:cNvPr id="26" name="Text 19"/>
          <p:cNvSpPr/>
          <p:nvPr/>
        </p:nvSpPr>
        <p:spPr>
          <a:xfrm>
            <a:off x="285750" y="3651879"/>
            <a:ext cx="43576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Principais Recursos</a:t>
            </a:r>
            <a:endParaRPr lang="en-US" sz="1125" dirty="0"/>
          </a:p>
        </p:txBody>
      </p:sp>
      <p:sp>
        <p:nvSpPr>
          <p:cNvPr id="27" name="Shape 20"/>
          <p:cNvSpPr/>
          <p:nvPr/>
        </p:nvSpPr>
        <p:spPr>
          <a:xfrm>
            <a:off x="285750" y="3937629"/>
            <a:ext cx="1371600" cy="685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56" y="4044786"/>
            <a:ext cx="128588" cy="1714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71475" y="4280529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Responsivo</a:t>
            </a:r>
            <a:endParaRPr lang="en-US" sz="788" dirty="0"/>
          </a:p>
        </p:txBody>
      </p:sp>
      <p:sp>
        <p:nvSpPr>
          <p:cNvPr id="30" name="Text 22"/>
          <p:cNvSpPr/>
          <p:nvPr/>
        </p:nvSpPr>
        <p:spPr>
          <a:xfrm>
            <a:off x="371475" y="4423404"/>
            <a:ext cx="127158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Desktop, tablet e mobile</a:t>
            </a:r>
            <a:endParaRPr lang="en-US" sz="675" dirty="0"/>
          </a:p>
        </p:txBody>
      </p:sp>
      <p:sp>
        <p:nvSpPr>
          <p:cNvPr id="31" name="Shape 23"/>
          <p:cNvSpPr/>
          <p:nvPr/>
        </p:nvSpPr>
        <p:spPr>
          <a:xfrm>
            <a:off x="1743075" y="3937629"/>
            <a:ext cx="1371600" cy="685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719" y="4044786"/>
            <a:ext cx="214313" cy="17145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1828800" y="4280529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Seguro</a:t>
            </a:r>
            <a:endParaRPr lang="en-US" sz="788" dirty="0"/>
          </a:p>
        </p:txBody>
      </p:sp>
      <p:sp>
        <p:nvSpPr>
          <p:cNvPr id="34" name="Text 25"/>
          <p:cNvSpPr/>
          <p:nvPr/>
        </p:nvSpPr>
        <p:spPr>
          <a:xfrm>
            <a:off x="1828800" y="4423404"/>
            <a:ext cx="127158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Autenticação multi-fator</a:t>
            </a:r>
            <a:endParaRPr lang="en-US" sz="675" dirty="0"/>
          </a:p>
        </p:txBody>
      </p:sp>
      <p:sp>
        <p:nvSpPr>
          <p:cNvPr id="35" name="Shape 26"/>
          <p:cNvSpPr/>
          <p:nvPr/>
        </p:nvSpPr>
        <p:spPr>
          <a:xfrm>
            <a:off x="3200400" y="3937629"/>
            <a:ext cx="1371600" cy="685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475" y="4044786"/>
            <a:ext cx="171450" cy="17145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3286125" y="4280529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Exportação</a:t>
            </a:r>
            <a:endParaRPr lang="en-US" sz="788" dirty="0"/>
          </a:p>
        </p:txBody>
      </p:sp>
      <p:sp>
        <p:nvSpPr>
          <p:cNvPr id="38" name="Text 28"/>
          <p:cNvSpPr/>
          <p:nvPr/>
        </p:nvSpPr>
        <p:spPr>
          <a:xfrm>
            <a:off x="3286125" y="4423404"/>
            <a:ext cx="127158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PDF, Excel, CSV, JSON</a:t>
            </a:r>
            <a:endParaRPr lang="en-US" sz="675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375" y="3494717"/>
            <a:ext cx="3214688" cy="1285875"/>
          </a:xfrm>
          <a:prstGeom prst="rect">
            <a:avLst/>
          </a:prstGeom>
        </p:spPr>
      </p:pic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9625" y="4823454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Sistema de Relatórios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31872"/>
            <a:ext cx="10715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0056" y="728300"/>
            <a:ext cx="139465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Relatórios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85750" y="994404"/>
            <a:ext cx="4200525" cy="65722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994404"/>
            <a:ext cx="28575" cy="65722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 Executivo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371475" y="12515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Visão geral das oportunidades de uma região</a:t>
            </a:r>
            <a:endParaRPr lang="en-US" sz="675" dirty="0"/>
          </a:p>
        </p:txBody>
      </p:sp>
      <p:sp>
        <p:nvSpPr>
          <p:cNvPr id="10" name="Shape 6"/>
          <p:cNvSpPr/>
          <p:nvPr/>
        </p:nvSpPr>
        <p:spPr>
          <a:xfrm>
            <a:off x="371475" y="1394454"/>
            <a:ext cx="910186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1" name="Text 7"/>
          <p:cNvSpPr/>
          <p:nvPr/>
        </p:nvSpPr>
        <p:spPr>
          <a:xfrm>
            <a:off x="371475" y="1394454"/>
            <a:ext cx="981624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Top 5 Oportunidades</a:t>
            </a:r>
            <a:endParaRPr lang="en-US" sz="675" dirty="0"/>
          </a:p>
        </p:txBody>
      </p:sp>
      <p:sp>
        <p:nvSpPr>
          <p:cNvPr id="12" name="Shape 8"/>
          <p:cNvSpPr/>
          <p:nvPr/>
        </p:nvSpPr>
        <p:spPr>
          <a:xfrm>
            <a:off x="1338811" y="1394454"/>
            <a:ext cx="409733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3" name="Text 9"/>
          <p:cNvSpPr/>
          <p:nvPr/>
        </p:nvSpPr>
        <p:spPr>
          <a:xfrm>
            <a:off x="1338811" y="1394454"/>
            <a:ext cx="48117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Insights</a:t>
            </a:r>
            <a:endParaRPr lang="en-US" sz="675" dirty="0"/>
          </a:p>
        </p:txBody>
      </p:sp>
      <p:sp>
        <p:nvSpPr>
          <p:cNvPr id="14" name="Shape 10"/>
          <p:cNvSpPr/>
          <p:nvPr/>
        </p:nvSpPr>
        <p:spPr>
          <a:xfrm>
            <a:off x="1805694" y="1394454"/>
            <a:ext cx="757628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5" name="Text 11"/>
          <p:cNvSpPr/>
          <p:nvPr/>
        </p:nvSpPr>
        <p:spPr>
          <a:xfrm>
            <a:off x="1805694" y="1394454"/>
            <a:ext cx="829066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Recomendações</a:t>
            </a:r>
            <a:endParaRPr lang="en-US" sz="675" dirty="0"/>
          </a:p>
        </p:txBody>
      </p:sp>
      <p:sp>
        <p:nvSpPr>
          <p:cNvPr id="16" name="Shape 12"/>
          <p:cNvSpPr/>
          <p:nvPr/>
        </p:nvSpPr>
        <p:spPr>
          <a:xfrm>
            <a:off x="285750" y="1737354"/>
            <a:ext cx="4200525" cy="65722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285750" y="1737354"/>
            <a:ext cx="28575" cy="65722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8" name="Text 14"/>
          <p:cNvSpPr/>
          <p:nvPr/>
        </p:nvSpPr>
        <p:spPr>
          <a:xfrm>
            <a:off x="371475" y="182307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Detalhada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371475" y="199452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aprofundada de um tipo específico de negócio</a:t>
            </a:r>
            <a:endParaRPr lang="en-US" sz="675" dirty="0"/>
          </a:p>
        </p:txBody>
      </p:sp>
      <p:sp>
        <p:nvSpPr>
          <p:cNvPr id="20" name="Shape 16"/>
          <p:cNvSpPr/>
          <p:nvPr/>
        </p:nvSpPr>
        <p:spPr>
          <a:xfrm>
            <a:off x="371475" y="2137404"/>
            <a:ext cx="871984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1" name="Text 17"/>
          <p:cNvSpPr/>
          <p:nvPr/>
        </p:nvSpPr>
        <p:spPr>
          <a:xfrm>
            <a:off x="371475" y="2137404"/>
            <a:ext cx="94342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Mercado</a:t>
            </a:r>
            <a:endParaRPr lang="en-US" sz="675" dirty="0"/>
          </a:p>
        </p:txBody>
      </p:sp>
      <p:sp>
        <p:nvSpPr>
          <p:cNvPr id="22" name="Shape 18"/>
          <p:cNvSpPr/>
          <p:nvPr/>
        </p:nvSpPr>
        <p:spPr>
          <a:xfrm>
            <a:off x="1300609" y="2137404"/>
            <a:ext cx="495514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3" name="Text 19"/>
          <p:cNvSpPr/>
          <p:nvPr/>
        </p:nvSpPr>
        <p:spPr>
          <a:xfrm>
            <a:off x="1300609" y="2137404"/>
            <a:ext cx="56695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Projeções</a:t>
            </a:r>
            <a:endParaRPr lang="en-US" sz="675" dirty="0"/>
          </a:p>
        </p:txBody>
      </p:sp>
      <p:sp>
        <p:nvSpPr>
          <p:cNvPr id="24" name="Shape 20"/>
          <p:cNvSpPr/>
          <p:nvPr/>
        </p:nvSpPr>
        <p:spPr>
          <a:xfrm>
            <a:off x="1853273" y="2137404"/>
            <a:ext cx="667215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5" name="Text 21"/>
          <p:cNvSpPr/>
          <p:nvPr/>
        </p:nvSpPr>
        <p:spPr>
          <a:xfrm>
            <a:off x="1853273" y="2137404"/>
            <a:ext cx="738653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Plano de Ação</a:t>
            </a:r>
            <a:endParaRPr lang="en-US" sz="675" dirty="0"/>
          </a:p>
        </p:txBody>
      </p:sp>
      <p:sp>
        <p:nvSpPr>
          <p:cNvPr id="26" name="Shape 22"/>
          <p:cNvSpPr/>
          <p:nvPr/>
        </p:nvSpPr>
        <p:spPr>
          <a:xfrm>
            <a:off x="285750" y="2480304"/>
            <a:ext cx="4200525" cy="65722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285750" y="2480304"/>
            <a:ext cx="28575" cy="65722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8" name="Text 24"/>
          <p:cNvSpPr/>
          <p:nvPr/>
        </p:nvSpPr>
        <p:spPr>
          <a:xfrm>
            <a:off x="371475" y="25660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 Comparativo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371475" y="27374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Comparação entre múltiplas regiões</a:t>
            </a:r>
            <a:endParaRPr lang="en-US" sz="675" dirty="0"/>
          </a:p>
        </p:txBody>
      </p:sp>
      <p:sp>
        <p:nvSpPr>
          <p:cNvPr id="30" name="Shape 26"/>
          <p:cNvSpPr/>
          <p:nvPr/>
        </p:nvSpPr>
        <p:spPr>
          <a:xfrm>
            <a:off x="371475" y="2880354"/>
            <a:ext cx="428820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31" name="Text 27"/>
          <p:cNvSpPr/>
          <p:nvPr/>
        </p:nvSpPr>
        <p:spPr>
          <a:xfrm>
            <a:off x="371475" y="2880354"/>
            <a:ext cx="500258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Ranking</a:t>
            </a:r>
            <a:endParaRPr lang="en-US" sz="675" dirty="0"/>
          </a:p>
        </p:txBody>
      </p:sp>
      <p:sp>
        <p:nvSpPr>
          <p:cNvPr id="32" name="Shape 28"/>
          <p:cNvSpPr/>
          <p:nvPr/>
        </p:nvSpPr>
        <p:spPr>
          <a:xfrm>
            <a:off x="857445" y="2880354"/>
            <a:ext cx="990860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33" name="Text 29"/>
          <p:cNvSpPr/>
          <p:nvPr/>
        </p:nvSpPr>
        <p:spPr>
          <a:xfrm>
            <a:off x="857445" y="2880354"/>
            <a:ext cx="1062298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Métricas Comparativas</a:t>
            </a:r>
            <a:endParaRPr lang="en-US" sz="675" dirty="0"/>
          </a:p>
        </p:txBody>
      </p:sp>
      <p:sp>
        <p:nvSpPr>
          <p:cNvPr id="34" name="Shape 30"/>
          <p:cNvSpPr/>
          <p:nvPr/>
        </p:nvSpPr>
        <p:spPr>
          <a:xfrm>
            <a:off x="1905456" y="2880354"/>
            <a:ext cx="671819" cy="17145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35" name="Text 31"/>
          <p:cNvSpPr/>
          <p:nvPr/>
        </p:nvSpPr>
        <p:spPr>
          <a:xfrm>
            <a:off x="1905456" y="2880354"/>
            <a:ext cx="743257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Melhor Região</a:t>
            </a:r>
            <a:endParaRPr lang="en-US" sz="675" dirty="0"/>
          </a:p>
        </p:txBody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731872"/>
            <a:ext cx="107156" cy="142875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4822031" y="728300"/>
            <a:ext cx="167752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Insights Automatizados</a:t>
            </a:r>
            <a:endParaRPr lang="en-US" sz="1125" dirty="0"/>
          </a:p>
        </p:txBody>
      </p:sp>
      <p:sp>
        <p:nvSpPr>
          <p:cNvPr id="38" name="Shape 33"/>
          <p:cNvSpPr/>
          <p:nvPr/>
        </p:nvSpPr>
        <p:spPr>
          <a:xfrm>
            <a:off x="4657725" y="9944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39" name="Shape 34"/>
          <p:cNvSpPr/>
          <p:nvPr/>
        </p:nvSpPr>
        <p:spPr>
          <a:xfrm>
            <a:off x="4657725" y="9944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40" name="Text 35"/>
          <p:cNvSpPr/>
          <p:nvPr/>
        </p:nvSpPr>
        <p:spPr>
          <a:xfrm>
            <a:off x="4743450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Lacunas</a:t>
            </a:r>
            <a:endParaRPr lang="en-US" sz="900" dirty="0"/>
          </a:p>
        </p:txBody>
      </p:sp>
      <p:sp>
        <p:nvSpPr>
          <p:cNvPr id="41" name="Text 36"/>
          <p:cNvSpPr/>
          <p:nvPr/>
        </p:nvSpPr>
        <p:spPr>
          <a:xfrm>
            <a:off x="4743450" y="12515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Identificação automática de lacunas de mercado baseada em densidade ideal vs. atual</a:t>
            </a:r>
            <a:endParaRPr lang="en-US" sz="675" dirty="0"/>
          </a:p>
        </p:txBody>
      </p:sp>
      <p:sp>
        <p:nvSpPr>
          <p:cNvPr id="42" name="Text 37"/>
          <p:cNvSpPr/>
          <p:nvPr/>
        </p:nvSpPr>
        <p:spPr>
          <a:xfrm>
            <a:off x="4743450" y="1394454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"Pet Shop: 70% de lacuna na densidade ideal em Vila Madalena"</a:t>
            </a:r>
            <a:endParaRPr lang="en-US" sz="675" dirty="0"/>
          </a:p>
        </p:txBody>
      </p:sp>
      <p:sp>
        <p:nvSpPr>
          <p:cNvPr id="43" name="Shape 38"/>
          <p:cNvSpPr/>
          <p:nvPr/>
        </p:nvSpPr>
        <p:spPr>
          <a:xfrm>
            <a:off x="4657725" y="16802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44" name="Shape 39"/>
          <p:cNvSpPr/>
          <p:nvPr/>
        </p:nvSpPr>
        <p:spPr>
          <a:xfrm>
            <a:off x="4657725" y="16802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45" name="Text 40"/>
          <p:cNvSpPr/>
          <p:nvPr/>
        </p:nvSpPr>
        <p:spPr>
          <a:xfrm>
            <a:off x="4743450" y="17659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Recomendações Estratégicas</a:t>
            </a:r>
            <a:endParaRPr lang="en-US" sz="900" dirty="0"/>
          </a:p>
        </p:txBody>
      </p:sp>
      <p:sp>
        <p:nvSpPr>
          <p:cNvPr id="46" name="Text 41"/>
          <p:cNvSpPr/>
          <p:nvPr/>
        </p:nvSpPr>
        <p:spPr>
          <a:xfrm>
            <a:off x="4743450" y="19373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Sugestões personalizadas baseadas no perfil da região e tipo de negócio</a:t>
            </a:r>
            <a:endParaRPr lang="en-US" sz="675" dirty="0"/>
          </a:p>
        </p:txBody>
      </p:sp>
      <p:sp>
        <p:nvSpPr>
          <p:cNvPr id="47" name="Text 42"/>
          <p:cNvSpPr/>
          <p:nvPr/>
        </p:nvSpPr>
        <p:spPr>
          <a:xfrm>
            <a:off x="4743450" y="2080254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"Priorizar conceito premium alinhado ao perfil socioeconômico da região"</a:t>
            </a:r>
            <a:endParaRPr lang="en-US" sz="675" dirty="0"/>
          </a:p>
        </p:txBody>
      </p:sp>
      <p:sp>
        <p:nvSpPr>
          <p:cNvPr id="48" name="Shape 43"/>
          <p:cNvSpPr/>
          <p:nvPr/>
        </p:nvSpPr>
        <p:spPr>
          <a:xfrm>
            <a:off x="4657725" y="23660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49" name="Shape 44"/>
          <p:cNvSpPr/>
          <p:nvPr/>
        </p:nvSpPr>
        <p:spPr>
          <a:xfrm>
            <a:off x="4657725" y="23660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50" name="Text 45"/>
          <p:cNvSpPr/>
          <p:nvPr/>
        </p:nvSpPr>
        <p:spPr>
          <a:xfrm>
            <a:off x="4743450" y="24517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Projeções Financeiras</a:t>
            </a:r>
            <a:endParaRPr lang="en-US" sz="900" dirty="0"/>
          </a:p>
        </p:txBody>
      </p:sp>
      <p:sp>
        <p:nvSpPr>
          <p:cNvPr id="51" name="Text 46"/>
          <p:cNvSpPr/>
          <p:nvPr/>
        </p:nvSpPr>
        <p:spPr>
          <a:xfrm>
            <a:off x="4743450" y="26231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Estimativas de investimento, receita e payback baseadas em benchmarks</a:t>
            </a:r>
            <a:endParaRPr lang="en-US" sz="675" dirty="0"/>
          </a:p>
        </p:txBody>
      </p:sp>
      <p:sp>
        <p:nvSpPr>
          <p:cNvPr id="52" name="Text 47"/>
          <p:cNvSpPr/>
          <p:nvPr/>
        </p:nvSpPr>
        <p:spPr>
          <a:xfrm>
            <a:off x="4743450" y="2766054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"Investimento estimado: R$ 150.000 - R$ 250.000 | ROI esperado: 15-20% ao ano"</a:t>
            </a:r>
            <a:endParaRPr lang="en-US" sz="675" dirty="0"/>
          </a:p>
        </p:txBody>
      </p:sp>
      <p:sp>
        <p:nvSpPr>
          <p:cNvPr id="53" name="Text 48"/>
          <p:cNvSpPr/>
          <p:nvPr/>
        </p:nvSpPr>
        <p:spPr>
          <a:xfrm>
            <a:off x="285750" y="3351842"/>
            <a:ext cx="43576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Formatos de Saída</a:t>
            </a:r>
            <a:endParaRPr lang="en-US" sz="1125" dirty="0"/>
          </a:p>
        </p:txBody>
      </p:sp>
      <p:sp>
        <p:nvSpPr>
          <p:cNvPr id="54" name="Shape 49"/>
          <p:cNvSpPr/>
          <p:nvPr/>
        </p:nvSpPr>
        <p:spPr>
          <a:xfrm>
            <a:off x="285750" y="3637592"/>
            <a:ext cx="1371600" cy="800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" y="3744748"/>
            <a:ext cx="214313" cy="171450"/>
          </a:xfrm>
          <a:prstGeom prst="rect">
            <a:avLst/>
          </a:prstGeom>
        </p:spPr>
      </p:pic>
      <p:sp>
        <p:nvSpPr>
          <p:cNvPr id="56" name="Text 50"/>
          <p:cNvSpPr/>
          <p:nvPr/>
        </p:nvSpPr>
        <p:spPr>
          <a:xfrm>
            <a:off x="371475" y="3980492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JSON</a:t>
            </a:r>
            <a:endParaRPr lang="en-US" sz="788" dirty="0"/>
          </a:p>
        </p:txBody>
      </p:sp>
      <p:sp>
        <p:nvSpPr>
          <p:cNvPr id="57" name="Text 51"/>
          <p:cNvSpPr/>
          <p:nvPr/>
        </p:nvSpPr>
        <p:spPr>
          <a:xfrm>
            <a:off x="371475" y="4123367"/>
            <a:ext cx="127158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integração com sistemas</a:t>
            </a:r>
            <a:endParaRPr lang="en-US" sz="675" dirty="0"/>
          </a:p>
        </p:txBody>
      </p:sp>
      <p:sp>
        <p:nvSpPr>
          <p:cNvPr id="58" name="Shape 52"/>
          <p:cNvSpPr/>
          <p:nvPr/>
        </p:nvSpPr>
        <p:spPr>
          <a:xfrm>
            <a:off x="1743075" y="3637592"/>
            <a:ext cx="1371600" cy="800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581" y="3744748"/>
            <a:ext cx="128588" cy="171450"/>
          </a:xfrm>
          <a:prstGeom prst="rect">
            <a:avLst/>
          </a:prstGeom>
        </p:spPr>
      </p:pic>
      <p:sp>
        <p:nvSpPr>
          <p:cNvPr id="60" name="Text 53"/>
          <p:cNvSpPr/>
          <p:nvPr/>
        </p:nvSpPr>
        <p:spPr>
          <a:xfrm>
            <a:off x="1828800" y="3980492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Markdown</a:t>
            </a:r>
            <a:endParaRPr lang="en-US" sz="788" dirty="0"/>
          </a:p>
        </p:txBody>
      </p:sp>
      <p:sp>
        <p:nvSpPr>
          <p:cNvPr id="61" name="Text 54"/>
          <p:cNvSpPr/>
          <p:nvPr/>
        </p:nvSpPr>
        <p:spPr>
          <a:xfrm>
            <a:off x="1828800" y="4123367"/>
            <a:ext cx="127158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documentação e edição</a:t>
            </a:r>
            <a:endParaRPr lang="en-US" sz="675" dirty="0"/>
          </a:p>
        </p:txBody>
      </p:sp>
      <p:sp>
        <p:nvSpPr>
          <p:cNvPr id="62" name="Shape 55"/>
          <p:cNvSpPr/>
          <p:nvPr/>
        </p:nvSpPr>
        <p:spPr>
          <a:xfrm>
            <a:off x="3200400" y="3637592"/>
            <a:ext cx="1371600" cy="800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06" y="3744748"/>
            <a:ext cx="128588" cy="171450"/>
          </a:xfrm>
          <a:prstGeom prst="rect">
            <a:avLst/>
          </a:prstGeom>
        </p:spPr>
      </p:pic>
      <p:sp>
        <p:nvSpPr>
          <p:cNvPr id="64" name="Text 56"/>
          <p:cNvSpPr/>
          <p:nvPr/>
        </p:nvSpPr>
        <p:spPr>
          <a:xfrm>
            <a:off x="3286125" y="3980492"/>
            <a:ext cx="12715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PDF</a:t>
            </a:r>
            <a:endParaRPr lang="en-US" sz="788" dirty="0"/>
          </a:p>
        </p:txBody>
      </p:sp>
      <p:sp>
        <p:nvSpPr>
          <p:cNvPr id="65" name="Text 57"/>
          <p:cNvSpPr/>
          <p:nvPr/>
        </p:nvSpPr>
        <p:spPr>
          <a:xfrm>
            <a:off x="3286125" y="4123367"/>
            <a:ext cx="12715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apresentações profissionais</a:t>
            </a:r>
            <a:endParaRPr lang="en-US" sz="675" dirty="0"/>
          </a:p>
        </p:txBody>
      </p:sp>
      <p:pic>
        <p:nvPicPr>
          <p:cNvPr id="6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75" y="3251829"/>
            <a:ext cx="3214688" cy="1285875"/>
          </a:xfrm>
          <a:prstGeom prst="rect">
            <a:avLst/>
          </a:prstGeom>
        </p:spPr>
      </p:pic>
      <p:pic>
        <p:nvPicPr>
          <p:cNvPr id="6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4786313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0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Modelo de Negócio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31872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634" y="728300"/>
            <a:ext cx="175440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Modelos de Monetização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85750" y="994404"/>
            <a:ext cx="4200525" cy="71437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994404"/>
            <a:ext cx="28575" cy="7143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SaaS (Software as a Service)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371475" y="1280154"/>
            <a:ext cx="964406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0" name="Text 6"/>
          <p:cNvSpPr/>
          <p:nvPr/>
        </p:nvSpPr>
        <p:spPr>
          <a:xfrm>
            <a:off x="428625" y="13373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Starter</a:t>
            </a:r>
            <a:endParaRPr lang="en-US" sz="675" dirty="0"/>
          </a:p>
        </p:txBody>
      </p:sp>
      <p:sp>
        <p:nvSpPr>
          <p:cNvPr id="11" name="Text 7"/>
          <p:cNvSpPr/>
          <p:nvPr/>
        </p:nvSpPr>
        <p:spPr>
          <a:xfrm>
            <a:off x="428625" y="14516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R$ 199/mês</a:t>
            </a:r>
            <a:endParaRPr lang="en-US" sz="675" dirty="0"/>
          </a:p>
        </p:txBody>
      </p:sp>
      <p:sp>
        <p:nvSpPr>
          <p:cNvPr id="12" name="Shape 8"/>
          <p:cNvSpPr/>
          <p:nvPr/>
        </p:nvSpPr>
        <p:spPr>
          <a:xfrm>
            <a:off x="1393031" y="1280154"/>
            <a:ext cx="964406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3" name="Text 9"/>
          <p:cNvSpPr/>
          <p:nvPr/>
        </p:nvSpPr>
        <p:spPr>
          <a:xfrm>
            <a:off x="1450181" y="13373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Professional</a:t>
            </a:r>
            <a:endParaRPr lang="en-US" sz="675" dirty="0"/>
          </a:p>
        </p:txBody>
      </p:sp>
      <p:sp>
        <p:nvSpPr>
          <p:cNvPr id="14" name="Text 10"/>
          <p:cNvSpPr/>
          <p:nvPr/>
        </p:nvSpPr>
        <p:spPr>
          <a:xfrm>
            <a:off x="1450181" y="14516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R$ 499/mês</a:t>
            </a:r>
            <a:endParaRPr lang="en-US" sz="675" dirty="0"/>
          </a:p>
        </p:txBody>
      </p:sp>
      <p:sp>
        <p:nvSpPr>
          <p:cNvPr id="15" name="Shape 11"/>
          <p:cNvSpPr/>
          <p:nvPr/>
        </p:nvSpPr>
        <p:spPr>
          <a:xfrm>
            <a:off x="2414588" y="1280154"/>
            <a:ext cx="964406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6" name="Text 12"/>
          <p:cNvSpPr/>
          <p:nvPr/>
        </p:nvSpPr>
        <p:spPr>
          <a:xfrm>
            <a:off x="2471738" y="13373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Enterprise</a:t>
            </a:r>
            <a:endParaRPr lang="en-US" sz="675" dirty="0"/>
          </a:p>
        </p:txBody>
      </p:sp>
      <p:sp>
        <p:nvSpPr>
          <p:cNvPr id="17" name="Text 13"/>
          <p:cNvSpPr/>
          <p:nvPr/>
        </p:nvSpPr>
        <p:spPr>
          <a:xfrm>
            <a:off x="2471738" y="14516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R$ 1.299/mês</a:t>
            </a:r>
            <a:endParaRPr lang="en-US" sz="675" dirty="0"/>
          </a:p>
        </p:txBody>
      </p:sp>
      <p:sp>
        <p:nvSpPr>
          <p:cNvPr id="18" name="Shape 14"/>
          <p:cNvSpPr/>
          <p:nvPr/>
        </p:nvSpPr>
        <p:spPr>
          <a:xfrm>
            <a:off x="3436144" y="1280154"/>
            <a:ext cx="964406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9" name="Text 15"/>
          <p:cNvSpPr/>
          <p:nvPr/>
        </p:nvSpPr>
        <p:spPr>
          <a:xfrm>
            <a:off x="3493294" y="13373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Government</a:t>
            </a:r>
            <a:endParaRPr lang="en-US" sz="675" dirty="0"/>
          </a:p>
        </p:txBody>
      </p:sp>
      <p:sp>
        <p:nvSpPr>
          <p:cNvPr id="20" name="Text 16"/>
          <p:cNvSpPr/>
          <p:nvPr/>
        </p:nvSpPr>
        <p:spPr>
          <a:xfrm>
            <a:off x="3493294" y="1451604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R$ 899/mês</a:t>
            </a:r>
            <a:endParaRPr lang="en-US" sz="675" dirty="0"/>
          </a:p>
        </p:txBody>
      </p:sp>
      <p:sp>
        <p:nvSpPr>
          <p:cNvPr id="21" name="Shape 17"/>
          <p:cNvSpPr/>
          <p:nvPr/>
        </p:nvSpPr>
        <p:spPr>
          <a:xfrm>
            <a:off x="285750" y="1794504"/>
            <a:ext cx="4200525" cy="71437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285750" y="1794504"/>
            <a:ext cx="28575" cy="7143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3" name="Text 19"/>
          <p:cNvSpPr/>
          <p:nvPr/>
        </p:nvSpPr>
        <p:spPr>
          <a:xfrm>
            <a:off x="371475" y="18802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Relatórios Avulsos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371475" y="2080254"/>
            <a:ext cx="1304906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5" name="Text 21"/>
          <p:cNvSpPr/>
          <p:nvPr/>
        </p:nvSpPr>
        <p:spPr>
          <a:xfrm>
            <a:off x="428625" y="2137404"/>
            <a:ext cx="12620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Executivo</a:t>
            </a:r>
            <a:endParaRPr lang="en-US" sz="675" dirty="0"/>
          </a:p>
        </p:txBody>
      </p:sp>
      <p:sp>
        <p:nvSpPr>
          <p:cNvPr id="26" name="Text 22"/>
          <p:cNvSpPr/>
          <p:nvPr/>
        </p:nvSpPr>
        <p:spPr>
          <a:xfrm>
            <a:off x="428625" y="2251704"/>
            <a:ext cx="12620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R$ 299</a:t>
            </a:r>
            <a:endParaRPr lang="en-US" sz="675" dirty="0"/>
          </a:p>
        </p:txBody>
      </p:sp>
      <p:sp>
        <p:nvSpPr>
          <p:cNvPr id="27" name="Shape 23"/>
          <p:cNvSpPr/>
          <p:nvPr/>
        </p:nvSpPr>
        <p:spPr>
          <a:xfrm>
            <a:off x="1733531" y="2080254"/>
            <a:ext cx="1304934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8" name="Text 24"/>
          <p:cNvSpPr/>
          <p:nvPr/>
        </p:nvSpPr>
        <p:spPr>
          <a:xfrm>
            <a:off x="1790681" y="2137404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Detalhado</a:t>
            </a:r>
            <a:endParaRPr lang="en-US" sz="675" dirty="0"/>
          </a:p>
        </p:txBody>
      </p:sp>
      <p:sp>
        <p:nvSpPr>
          <p:cNvPr id="29" name="Text 25"/>
          <p:cNvSpPr/>
          <p:nvPr/>
        </p:nvSpPr>
        <p:spPr>
          <a:xfrm>
            <a:off x="1790681" y="2251704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R$ 499</a:t>
            </a:r>
            <a:endParaRPr lang="en-US" sz="675" dirty="0"/>
          </a:p>
        </p:txBody>
      </p:sp>
      <p:sp>
        <p:nvSpPr>
          <p:cNvPr id="30" name="Shape 26"/>
          <p:cNvSpPr/>
          <p:nvPr/>
        </p:nvSpPr>
        <p:spPr>
          <a:xfrm>
            <a:off x="3095616" y="2080254"/>
            <a:ext cx="1304934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1" name="Text 27"/>
          <p:cNvSpPr/>
          <p:nvPr/>
        </p:nvSpPr>
        <p:spPr>
          <a:xfrm>
            <a:off x="3152766" y="2137404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Comparativo</a:t>
            </a:r>
            <a:endParaRPr lang="en-US" sz="675" dirty="0"/>
          </a:p>
        </p:txBody>
      </p:sp>
      <p:sp>
        <p:nvSpPr>
          <p:cNvPr id="32" name="Text 28"/>
          <p:cNvSpPr/>
          <p:nvPr/>
        </p:nvSpPr>
        <p:spPr>
          <a:xfrm>
            <a:off x="3152766" y="2251704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R$ 799</a:t>
            </a:r>
            <a:endParaRPr lang="en-US" sz="675" dirty="0"/>
          </a:p>
        </p:txBody>
      </p:sp>
      <p:sp>
        <p:nvSpPr>
          <p:cNvPr id="33" name="Shape 29"/>
          <p:cNvSpPr/>
          <p:nvPr/>
        </p:nvSpPr>
        <p:spPr>
          <a:xfrm>
            <a:off x="285750" y="2594604"/>
            <a:ext cx="4200525" cy="71437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34" name="Shape 30"/>
          <p:cNvSpPr/>
          <p:nvPr/>
        </p:nvSpPr>
        <p:spPr>
          <a:xfrm>
            <a:off x="285750" y="2594604"/>
            <a:ext cx="28575" cy="7143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35" name="Text 31"/>
          <p:cNvSpPr/>
          <p:nvPr/>
        </p:nvSpPr>
        <p:spPr>
          <a:xfrm>
            <a:off x="371475" y="26803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Consultoria Especializada</a:t>
            </a:r>
            <a:endParaRPr lang="en-US" sz="900" dirty="0"/>
          </a:p>
        </p:txBody>
      </p:sp>
      <p:sp>
        <p:nvSpPr>
          <p:cNvPr id="36" name="Shape 32"/>
          <p:cNvSpPr/>
          <p:nvPr/>
        </p:nvSpPr>
        <p:spPr>
          <a:xfrm>
            <a:off x="371475" y="2880354"/>
            <a:ext cx="1985963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7" name="Text 33"/>
          <p:cNvSpPr/>
          <p:nvPr/>
        </p:nvSpPr>
        <p:spPr>
          <a:xfrm>
            <a:off x="428625" y="2937504"/>
            <a:ext cx="19431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Implementação</a:t>
            </a:r>
            <a:endParaRPr lang="en-US" sz="675" dirty="0"/>
          </a:p>
        </p:txBody>
      </p:sp>
      <p:sp>
        <p:nvSpPr>
          <p:cNvPr id="38" name="Text 34"/>
          <p:cNvSpPr/>
          <p:nvPr/>
        </p:nvSpPr>
        <p:spPr>
          <a:xfrm>
            <a:off x="428625" y="3051804"/>
            <a:ext cx="19431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R$ 5.000 - R$ 15.000</a:t>
            </a:r>
            <a:endParaRPr lang="en-US" sz="675" dirty="0"/>
          </a:p>
        </p:txBody>
      </p:sp>
      <p:sp>
        <p:nvSpPr>
          <p:cNvPr id="39" name="Shape 35"/>
          <p:cNvSpPr/>
          <p:nvPr/>
        </p:nvSpPr>
        <p:spPr>
          <a:xfrm>
            <a:off x="2414588" y="2880354"/>
            <a:ext cx="1985963" cy="3429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40" name="Text 36"/>
          <p:cNvSpPr/>
          <p:nvPr/>
        </p:nvSpPr>
        <p:spPr>
          <a:xfrm>
            <a:off x="2471738" y="2937504"/>
            <a:ext cx="19431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Due Diligence</a:t>
            </a:r>
            <a:endParaRPr lang="en-US" sz="675" dirty="0"/>
          </a:p>
        </p:txBody>
      </p:sp>
      <p:sp>
        <p:nvSpPr>
          <p:cNvPr id="41" name="Text 37"/>
          <p:cNvSpPr/>
          <p:nvPr/>
        </p:nvSpPr>
        <p:spPr>
          <a:xfrm>
            <a:off x="2471738" y="3051804"/>
            <a:ext cx="19431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R$ 25.000 - R$ 100.000</a:t>
            </a:r>
            <a:endParaRPr lang="en-US" sz="675" dirty="0"/>
          </a:p>
        </p:txBody>
      </p:sp>
      <p:pic>
        <p:nvPicPr>
          <p:cNvPr id="4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731872"/>
            <a:ext cx="178594" cy="142875"/>
          </a:xfrm>
          <a:prstGeom prst="rect">
            <a:avLst/>
          </a:prstGeom>
        </p:spPr>
      </p:pic>
      <p:sp>
        <p:nvSpPr>
          <p:cNvPr id="43" name="Text 38"/>
          <p:cNvSpPr/>
          <p:nvPr/>
        </p:nvSpPr>
        <p:spPr>
          <a:xfrm>
            <a:off x="4893469" y="728300"/>
            <a:ext cx="164348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Segmentos de Clientes</a:t>
            </a:r>
            <a:endParaRPr lang="en-US" sz="1125" dirty="0"/>
          </a:p>
        </p:txBody>
      </p:sp>
      <p:sp>
        <p:nvSpPr>
          <p:cNvPr id="44" name="Shape 39"/>
          <p:cNvSpPr/>
          <p:nvPr/>
        </p:nvSpPr>
        <p:spPr>
          <a:xfrm>
            <a:off x="4657725" y="9944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45" name="Shape 40"/>
          <p:cNvSpPr/>
          <p:nvPr/>
        </p:nvSpPr>
        <p:spPr>
          <a:xfrm>
            <a:off x="4657725" y="9944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46" name="Text 41"/>
          <p:cNvSpPr/>
          <p:nvPr/>
        </p:nvSpPr>
        <p:spPr>
          <a:xfrm>
            <a:off x="4743450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B2C: Empreendedores Individuais</a:t>
            </a:r>
            <a:endParaRPr lang="en-US" sz="900" dirty="0"/>
          </a:p>
        </p:txBody>
      </p:sp>
      <p:sp>
        <p:nvSpPr>
          <p:cNvPr id="47" name="Text 42"/>
          <p:cNvSpPr/>
          <p:nvPr/>
        </p:nvSpPr>
        <p:spPr>
          <a:xfrm>
            <a:off x="4743450" y="12515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Profissionais que buscam iniciar ou expandir negócios locais</a:t>
            </a:r>
            <a:endParaRPr lang="en-US" sz="675" dirty="0"/>
          </a:p>
        </p:txBody>
      </p:sp>
      <p:pic>
        <p:nvPicPr>
          <p:cNvPr id="4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403384"/>
            <a:ext cx="85725" cy="85725"/>
          </a:xfrm>
          <a:prstGeom prst="rect">
            <a:avLst/>
          </a:prstGeom>
        </p:spPr>
      </p:pic>
      <p:sp>
        <p:nvSpPr>
          <p:cNvPr id="49" name="Text 43"/>
          <p:cNvSpPr/>
          <p:nvPr/>
        </p:nvSpPr>
        <p:spPr>
          <a:xfrm>
            <a:off x="4857750" y="1403384"/>
            <a:ext cx="1845878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Validação rápida e acessível de oportunidades</a:t>
            </a:r>
            <a:endParaRPr lang="en-US" sz="675" dirty="0"/>
          </a:p>
        </p:txBody>
      </p:sp>
      <p:sp>
        <p:nvSpPr>
          <p:cNvPr id="50" name="Shape 44"/>
          <p:cNvSpPr/>
          <p:nvPr/>
        </p:nvSpPr>
        <p:spPr>
          <a:xfrm>
            <a:off x="4657725" y="16802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51" name="Shape 45"/>
          <p:cNvSpPr/>
          <p:nvPr/>
        </p:nvSpPr>
        <p:spPr>
          <a:xfrm>
            <a:off x="4657725" y="16802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52" name="Text 46"/>
          <p:cNvSpPr/>
          <p:nvPr/>
        </p:nvSpPr>
        <p:spPr>
          <a:xfrm>
            <a:off x="4743450" y="17659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B2B: Consultores e Investidores</a:t>
            </a:r>
            <a:endParaRPr lang="en-US" sz="900" dirty="0"/>
          </a:p>
        </p:txBody>
      </p:sp>
      <p:sp>
        <p:nvSpPr>
          <p:cNvPr id="53" name="Text 47"/>
          <p:cNvSpPr/>
          <p:nvPr/>
        </p:nvSpPr>
        <p:spPr>
          <a:xfrm>
            <a:off x="4743450" y="19373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Consultores de negócios, investidores anjo e fundos de venture capital</a:t>
            </a:r>
            <a:endParaRPr lang="en-US" sz="675" dirty="0"/>
          </a:p>
        </p:txBody>
      </p:sp>
      <p:pic>
        <p:nvPicPr>
          <p:cNvPr id="5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089184"/>
            <a:ext cx="85725" cy="85725"/>
          </a:xfrm>
          <a:prstGeom prst="rect">
            <a:avLst/>
          </a:prstGeom>
        </p:spPr>
      </p:pic>
      <p:sp>
        <p:nvSpPr>
          <p:cNvPr id="55" name="Text 48"/>
          <p:cNvSpPr/>
          <p:nvPr/>
        </p:nvSpPr>
        <p:spPr>
          <a:xfrm>
            <a:off x="4857750" y="2089184"/>
            <a:ext cx="2058600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Plataforma white-label e due diligence automatizada</a:t>
            </a:r>
            <a:endParaRPr lang="en-US" sz="675" dirty="0"/>
          </a:p>
        </p:txBody>
      </p:sp>
      <p:sp>
        <p:nvSpPr>
          <p:cNvPr id="56" name="Shape 49"/>
          <p:cNvSpPr/>
          <p:nvPr/>
        </p:nvSpPr>
        <p:spPr>
          <a:xfrm>
            <a:off x="4657725" y="2366004"/>
            <a:ext cx="4200525" cy="6000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57" name="Shape 50"/>
          <p:cNvSpPr/>
          <p:nvPr/>
        </p:nvSpPr>
        <p:spPr>
          <a:xfrm>
            <a:off x="4657725" y="2366004"/>
            <a:ext cx="28575" cy="6000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58" name="Text 51"/>
          <p:cNvSpPr/>
          <p:nvPr/>
        </p:nvSpPr>
        <p:spPr>
          <a:xfrm>
            <a:off x="4743450" y="24517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B2G: Setor Público</a:t>
            </a:r>
            <a:endParaRPr lang="en-US" sz="900" dirty="0"/>
          </a:p>
        </p:txBody>
      </p:sp>
      <p:sp>
        <p:nvSpPr>
          <p:cNvPr id="59" name="Text 52"/>
          <p:cNvSpPr/>
          <p:nvPr/>
        </p:nvSpPr>
        <p:spPr>
          <a:xfrm>
            <a:off x="4743450" y="2623179"/>
            <a:ext cx="410051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Prefeituras, secretarias de desenvolvimento econômico e órgãos de planejamento</a:t>
            </a:r>
            <a:endParaRPr lang="en-US" sz="675" dirty="0"/>
          </a:p>
        </p:txBody>
      </p:sp>
      <p:pic>
        <p:nvPicPr>
          <p:cNvPr id="6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2774984"/>
            <a:ext cx="85725" cy="85725"/>
          </a:xfrm>
          <a:prstGeom prst="rect">
            <a:avLst/>
          </a:prstGeom>
        </p:spPr>
      </p:pic>
      <p:sp>
        <p:nvSpPr>
          <p:cNvPr id="61" name="Text 53"/>
          <p:cNvSpPr/>
          <p:nvPr/>
        </p:nvSpPr>
        <p:spPr>
          <a:xfrm>
            <a:off x="4857750" y="2774984"/>
            <a:ext cx="173442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Inteligência territorial para políticas públicas</a:t>
            </a:r>
            <a:endParaRPr lang="en-US" sz="675" dirty="0"/>
          </a:p>
        </p:txBody>
      </p:sp>
      <p:sp>
        <p:nvSpPr>
          <p:cNvPr id="62" name="Text 54"/>
          <p:cNvSpPr/>
          <p:nvPr/>
        </p:nvSpPr>
        <p:spPr>
          <a:xfrm>
            <a:off x="285750" y="3423279"/>
            <a:ext cx="36433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Projeções Financeiras</a:t>
            </a:r>
            <a:endParaRPr lang="en-US" sz="1125" dirty="0"/>
          </a:p>
        </p:txBody>
      </p:sp>
      <p:pic>
        <p:nvPicPr>
          <p:cNvPr id="6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709029"/>
            <a:ext cx="3214688" cy="1285875"/>
          </a:xfrm>
          <a:prstGeom prst="rect">
            <a:avLst/>
          </a:prstGeom>
        </p:spPr>
      </p:pic>
      <p:sp>
        <p:nvSpPr>
          <p:cNvPr id="64" name="Text 55"/>
          <p:cNvSpPr/>
          <p:nvPr/>
        </p:nvSpPr>
        <p:spPr>
          <a:xfrm>
            <a:off x="4572000" y="3694742"/>
            <a:ext cx="43576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Canais de Venda</a:t>
            </a:r>
            <a:endParaRPr lang="en-US" sz="1125" dirty="0"/>
          </a:p>
        </p:txBody>
      </p:sp>
      <p:sp>
        <p:nvSpPr>
          <p:cNvPr id="65" name="Shape 56"/>
          <p:cNvSpPr/>
          <p:nvPr/>
        </p:nvSpPr>
        <p:spPr>
          <a:xfrm>
            <a:off x="4572000" y="3980492"/>
            <a:ext cx="2100263" cy="742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25" y="4084076"/>
            <a:ext cx="100013" cy="100013"/>
          </a:xfrm>
          <a:prstGeom prst="rect">
            <a:avLst/>
          </a:prstGeom>
        </p:spPr>
      </p:pic>
      <p:sp>
        <p:nvSpPr>
          <p:cNvPr id="67" name="Text 57"/>
          <p:cNvSpPr/>
          <p:nvPr/>
        </p:nvSpPr>
        <p:spPr>
          <a:xfrm>
            <a:off x="4814888" y="4080504"/>
            <a:ext cx="112754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Vendas Diretas Online</a:t>
            </a:r>
            <a:endParaRPr lang="en-US" sz="788" dirty="0"/>
          </a:p>
        </p:txBody>
      </p:sp>
      <p:pic>
        <p:nvPicPr>
          <p:cNvPr id="6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725" y="4246597"/>
            <a:ext cx="42863" cy="85725"/>
          </a:xfrm>
          <a:prstGeom prst="rect">
            <a:avLst/>
          </a:prstGeom>
        </p:spPr>
      </p:pic>
      <p:sp>
        <p:nvSpPr>
          <p:cNvPr id="69" name="Text 58"/>
          <p:cNvSpPr/>
          <p:nvPr/>
        </p:nvSpPr>
        <p:spPr>
          <a:xfrm>
            <a:off x="4729163" y="4246597"/>
            <a:ext cx="143441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Marketing de conteúdo direcionado</a:t>
            </a:r>
            <a:endParaRPr lang="en-US" sz="675" dirty="0"/>
          </a:p>
        </p:txBody>
      </p:sp>
      <p:pic>
        <p:nvPicPr>
          <p:cNvPr id="7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725" y="4389472"/>
            <a:ext cx="42863" cy="85725"/>
          </a:xfrm>
          <a:prstGeom prst="rect">
            <a:avLst/>
          </a:prstGeom>
        </p:spPr>
      </p:pic>
      <p:sp>
        <p:nvSpPr>
          <p:cNvPr id="71" name="Text 59"/>
          <p:cNvSpPr/>
          <p:nvPr/>
        </p:nvSpPr>
        <p:spPr>
          <a:xfrm>
            <a:off x="4729163" y="4389472"/>
            <a:ext cx="107669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Modelo freemium limitado</a:t>
            </a:r>
            <a:endParaRPr lang="en-US" sz="675" dirty="0"/>
          </a:p>
        </p:txBody>
      </p:sp>
      <p:pic>
        <p:nvPicPr>
          <p:cNvPr id="7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7725" y="4532347"/>
            <a:ext cx="42863" cy="85725"/>
          </a:xfrm>
          <a:prstGeom prst="rect">
            <a:avLst/>
          </a:prstGeom>
        </p:spPr>
      </p:pic>
      <p:sp>
        <p:nvSpPr>
          <p:cNvPr id="73" name="Text 60"/>
          <p:cNvSpPr/>
          <p:nvPr/>
        </p:nvSpPr>
        <p:spPr>
          <a:xfrm>
            <a:off x="4729163" y="4532347"/>
            <a:ext cx="132304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Webinars educacionais mensais</a:t>
            </a:r>
            <a:endParaRPr lang="en-US" sz="675" dirty="0"/>
          </a:p>
        </p:txBody>
      </p:sp>
      <p:sp>
        <p:nvSpPr>
          <p:cNvPr id="74" name="Shape 61"/>
          <p:cNvSpPr/>
          <p:nvPr/>
        </p:nvSpPr>
        <p:spPr>
          <a:xfrm>
            <a:off x="6757988" y="3980492"/>
            <a:ext cx="2100263" cy="742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3713" y="4084076"/>
            <a:ext cx="125016" cy="100013"/>
          </a:xfrm>
          <a:prstGeom prst="rect">
            <a:avLst/>
          </a:prstGeom>
        </p:spPr>
      </p:pic>
      <p:sp>
        <p:nvSpPr>
          <p:cNvPr id="76" name="Text 62"/>
          <p:cNvSpPr/>
          <p:nvPr/>
        </p:nvSpPr>
        <p:spPr>
          <a:xfrm>
            <a:off x="7025878" y="4080504"/>
            <a:ext cx="114453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Parcerias Estratégicas</a:t>
            </a:r>
            <a:endParaRPr lang="en-US" sz="788" dirty="0"/>
          </a:p>
        </p:txBody>
      </p:sp>
      <p:pic>
        <p:nvPicPr>
          <p:cNvPr id="7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713" y="4246597"/>
            <a:ext cx="42863" cy="85725"/>
          </a:xfrm>
          <a:prstGeom prst="rect">
            <a:avLst/>
          </a:prstGeom>
        </p:spPr>
      </p:pic>
      <p:sp>
        <p:nvSpPr>
          <p:cNvPr id="78" name="Text 63"/>
          <p:cNvSpPr/>
          <p:nvPr/>
        </p:nvSpPr>
        <p:spPr>
          <a:xfrm>
            <a:off x="6915150" y="4246597"/>
            <a:ext cx="121513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Consultorias e contabilidades</a:t>
            </a:r>
            <a:endParaRPr lang="en-US" sz="675" dirty="0"/>
          </a:p>
        </p:txBody>
      </p:sp>
      <p:pic>
        <p:nvPicPr>
          <p:cNvPr id="7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3713" y="4389472"/>
            <a:ext cx="42863" cy="85725"/>
          </a:xfrm>
          <a:prstGeom prst="rect">
            <a:avLst/>
          </a:prstGeom>
        </p:spPr>
      </p:pic>
      <p:sp>
        <p:nvSpPr>
          <p:cNvPr id="80" name="Text 64"/>
          <p:cNvSpPr/>
          <p:nvPr/>
        </p:nvSpPr>
        <p:spPr>
          <a:xfrm>
            <a:off x="6915150" y="4389472"/>
            <a:ext cx="929162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Programa de afiliados</a:t>
            </a:r>
            <a:endParaRPr lang="en-US" sz="675" dirty="0"/>
          </a:p>
        </p:txBody>
      </p:sp>
      <p:pic>
        <p:nvPicPr>
          <p:cNvPr id="8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3713" y="4532347"/>
            <a:ext cx="42863" cy="85725"/>
          </a:xfrm>
          <a:prstGeom prst="rect">
            <a:avLst/>
          </a:prstGeom>
        </p:spPr>
      </p:pic>
      <p:sp>
        <p:nvSpPr>
          <p:cNvPr id="82" name="Text 65"/>
          <p:cNvSpPr/>
          <p:nvPr/>
        </p:nvSpPr>
        <p:spPr>
          <a:xfrm>
            <a:off x="6915150" y="4532347"/>
            <a:ext cx="161038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 com plataformas imobiliárias</a:t>
            </a:r>
            <a:endParaRPr lang="en-US" sz="675" dirty="0"/>
          </a:p>
        </p:txBody>
      </p:sp>
      <p:pic>
        <p:nvPicPr>
          <p:cNvPr id="8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9625" y="4923467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950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Demonstração Prática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31872"/>
            <a:ext cx="10715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0056" y="728300"/>
            <a:ext cx="300631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Caso de Estudo: Vila Madalena (São Paulo)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85750" y="994404"/>
            <a:ext cx="4200525" cy="88582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994404"/>
            <a:ext cx="28575" cy="88582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Perfil da Região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371475" y="12801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População</a:t>
            </a:r>
            <a:endParaRPr lang="en-US" sz="675" dirty="0"/>
          </a:p>
        </p:txBody>
      </p:sp>
      <p:sp>
        <p:nvSpPr>
          <p:cNvPr id="10" name="Text 6"/>
          <p:cNvSpPr/>
          <p:nvPr/>
        </p:nvSpPr>
        <p:spPr>
          <a:xfrm>
            <a:off x="371475" y="13944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42.500 habitantes</a:t>
            </a:r>
            <a:endParaRPr lang="en-US" sz="675" dirty="0"/>
          </a:p>
        </p:txBody>
      </p:sp>
      <p:sp>
        <p:nvSpPr>
          <p:cNvPr id="11" name="Text 7"/>
          <p:cNvSpPr/>
          <p:nvPr/>
        </p:nvSpPr>
        <p:spPr>
          <a:xfrm>
            <a:off x="2414588" y="12801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Renda Média</a:t>
            </a:r>
            <a:endParaRPr lang="en-US" sz="675" dirty="0"/>
          </a:p>
        </p:txBody>
      </p:sp>
      <p:sp>
        <p:nvSpPr>
          <p:cNvPr id="12" name="Text 8"/>
          <p:cNvSpPr/>
          <p:nvPr/>
        </p:nvSpPr>
        <p:spPr>
          <a:xfrm>
            <a:off x="2414588" y="13944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R$ 8.750 per capita</a:t>
            </a:r>
            <a:endParaRPr lang="en-US" sz="675" dirty="0"/>
          </a:p>
        </p:txBody>
      </p:sp>
      <p:sp>
        <p:nvSpPr>
          <p:cNvPr id="13" name="Text 9"/>
          <p:cNvSpPr/>
          <p:nvPr/>
        </p:nvSpPr>
        <p:spPr>
          <a:xfrm>
            <a:off x="371475" y="15659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Faixa Etária Predominante</a:t>
            </a:r>
            <a:endParaRPr lang="en-US" sz="675" dirty="0"/>
          </a:p>
        </p:txBody>
      </p:sp>
      <p:sp>
        <p:nvSpPr>
          <p:cNvPr id="14" name="Text 10"/>
          <p:cNvSpPr/>
          <p:nvPr/>
        </p:nvSpPr>
        <p:spPr>
          <a:xfrm>
            <a:off x="371475" y="16802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25-45 anos (52%)</a:t>
            </a:r>
            <a:endParaRPr lang="en-US" sz="675" dirty="0"/>
          </a:p>
        </p:txBody>
      </p:sp>
      <p:sp>
        <p:nvSpPr>
          <p:cNvPr id="15" name="Text 11"/>
          <p:cNvSpPr/>
          <p:nvPr/>
        </p:nvSpPr>
        <p:spPr>
          <a:xfrm>
            <a:off x="2414588" y="15659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Perfil de Consumo</a:t>
            </a:r>
            <a:endParaRPr lang="en-US" sz="675" dirty="0"/>
          </a:p>
        </p:txBody>
      </p:sp>
      <p:sp>
        <p:nvSpPr>
          <p:cNvPr id="16" name="Text 12"/>
          <p:cNvSpPr/>
          <p:nvPr/>
        </p:nvSpPr>
        <p:spPr>
          <a:xfrm>
            <a:off x="2414588" y="16802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Premium/Experiencial</a:t>
            </a:r>
            <a:endParaRPr lang="en-US" sz="675" dirty="0"/>
          </a:p>
        </p:txBody>
      </p:sp>
      <p:sp>
        <p:nvSpPr>
          <p:cNvPr id="17" name="Shape 13"/>
          <p:cNvSpPr/>
          <p:nvPr/>
        </p:nvSpPr>
        <p:spPr>
          <a:xfrm>
            <a:off x="285750" y="1965954"/>
            <a:ext cx="4200525" cy="885825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285750" y="1965954"/>
            <a:ext cx="28575" cy="88582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9" name="Text 15"/>
          <p:cNvSpPr/>
          <p:nvPr/>
        </p:nvSpPr>
        <p:spPr>
          <a:xfrm>
            <a:off x="371475" y="205167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Mercado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371475" y="22517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Estabelecimentos Comerciais</a:t>
            </a:r>
            <a:endParaRPr lang="en-US" sz="675" dirty="0"/>
          </a:p>
        </p:txBody>
      </p:sp>
      <p:sp>
        <p:nvSpPr>
          <p:cNvPr id="21" name="Text 17"/>
          <p:cNvSpPr/>
          <p:nvPr/>
        </p:nvSpPr>
        <p:spPr>
          <a:xfrm>
            <a:off x="371475" y="23660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427 ativos</a:t>
            </a:r>
            <a:endParaRPr lang="en-US" sz="675" dirty="0"/>
          </a:p>
        </p:txBody>
      </p:sp>
      <p:sp>
        <p:nvSpPr>
          <p:cNvPr id="22" name="Text 18"/>
          <p:cNvSpPr/>
          <p:nvPr/>
        </p:nvSpPr>
        <p:spPr>
          <a:xfrm>
            <a:off x="2414588" y="22517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Valor Médio de Aluguel</a:t>
            </a:r>
            <a:endParaRPr lang="en-US" sz="675" dirty="0"/>
          </a:p>
        </p:txBody>
      </p:sp>
      <p:sp>
        <p:nvSpPr>
          <p:cNvPr id="23" name="Text 19"/>
          <p:cNvSpPr/>
          <p:nvPr/>
        </p:nvSpPr>
        <p:spPr>
          <a:xfrm>
            <a:off x="2414588" y="236600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R$ 85/m² comercial</a:t>
            </a:r>
            <a:endParaRPr lang="en-US" sz="675" dirty="0"/>
          </a:p>
        </p:txBody>
      </p:sp>
      <p:sp>
        <p:nvSpPr>
          <p:cNvPr id="24" name="Text 20"/>
          <p:cNvSpPr/>
          <p:nvPr/>
        </p:nvSpPr>
        <p:spPr>
          <a:xfrm>
            <a:off x="371475" y="25374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Fluxo de Pessoas</a:t>
            </a:r>
            <a:endParaRPr lang="en-US" sz="675" dirty="0"/>
          </a:p>
        </p:txBody>
      </p:sp>
      <p:sp>
        <p:nvSpPr>
          <p:cNvPr id="25" name="Text 21"/>
          <p:cNvSpPr/>
          <p:nvPr/>
        </p:nvSpPr>
        <p:spPr>
          <a:xfrm>
            <a:off x="371475" y="26517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Alto (dia e noite)</a:t>
            </a:r>
            <a:endParaRPr lang="en-US" sz="675" dirty="0"/>
          </a:p>
        </p:txBody>
      </p:sp>
      <p:sp>
        <p:nvSpPr>
          <p:cNvPr id="26" name="Text 22"/>
          <p:cNvSpPr/>
          <p:nvPr/>
        </p:nvSpPr>
        <p:spPr>
          <a:xfrm>
            <a:off x="2414588" y="25374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Tendência de Crescimento</a:t>
            </a:r>
            <a:endParaRPr lang="en-US" sz="675" dirty="0"/>
          </a:p>
        </p:txBody>
      </p:sp>
      <p:sp>
        <p:nvSpPr>
          <p:cNvPr id="27" name="Text 23"/>
          <p:cNvSpPr/>
          <p:nvPr/>
        </p:nvSpPr>
        <p:spPr>
          <a:xfrm>
            <a:off x="2414588" y="26517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Moderada (+5% a.a.)</a:t>
            </a:r>
            <a:endParaRPr lang="en-US" sz="675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937504"/>
            <a:ext cx="4200525" cy="1285875"/>
          </a:xfrm>
          <a:prstGeom prst="rect">
            <a:avLst/>
          </a:prstGeom>
        </p:spPr>
      </p:pic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731872"/>
            <a:ext cx="107156" cy="14287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822031" y="728300"/>
            <a:ext cx="159060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Resultados da Análise</a:t>
            </a:r>
            <a:endParaRPr lang="en-US" sz="1125" dirty="0"/>
          </a:p>
        </p:txBody>
      </p:sp>
      <p:sp>
        <p:nvSpPr>
          <p:cNvPr id="31" name="Shape 25"/>
          <p:cNvSpPr/>
          <p:nvPr/>
        </p:nvSpPr>
        <p:spPr>
          <a:xfrm>
            <a:off x="4657725" y="994404"/>
            <a:ext cx="4200525" cy="94297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32" name="Shape 26"/>
          <p:cNvSpPr/>
          <p:nvPr/>
        </p:nvSpPr>
        <p:spPr>
          <a:xfrm>
            <a:off x="4657725" y="994404"/>
            <a:ext cx="28575" cy="94297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33" name="Text 27"/>
          <p:cNvSpPr/>
          <p:nvPr/>
        </p:nvSpPr>
        <p:spPr>
          <a:xfrm>
            <a:off x="4743450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Oportunidade Identificada: Pet Shop Premium</a:t>
            </a:r>
            <a:endParaRPr lang="en-US" sz="900" dirty="0"/>
          </a:p>
        </p:txBody>
      </p:sp>
      <p:sp>
        <p:nvSpPr>
          <p:cNvPr id="34" name="Shape 28"/>
          <p:cNvSpPr/>
          <p:nvPr/>
        </p:nvSpPr>
        <p:spPr>
          <a:xfrm>
            <a:off x="4743450" y="1294442"/>
            <a:ext cx="3709727" cy="85725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35" name="Shape 29"/>
          <p:cNvSpPr/>
          <p:nvPr/>
        </p:nvSpPr>
        <p:spPr>
          <a:xfrm>
            <a:off x="4743450" y="1294442"/>
            <a:ext cx="2300008" cy="85725"/>
          </a:xfrm>
          <a:prstGeom prst="roundRect">
            <a:avLst/>
          </a:prstGeom>
          <a:solidFill>
            <a:srgbClr val="059669"/>
          </a:solidFill>
          <a:ln/>
        </p:spPr>
      </p:sp>
      <p:sp>
        <p:nvSpPr>
          <p:cNvPr id="36" name="Text 30"/>
          <p:cNvSpPr/>
          <p:nvPr/>
        </p:nvSpPr>
        <p:spPr>
          <a:xfrm>
            <a:off x="8510327" y="1280154"/>
            <a:ext cx="33363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62/100</a:t>
            </a:r>
            <a:endParaRPr lang="en-US" sz="675" dirty="0"/>
          </a:p>
        </p:txBody>
      </p:sp>
      <p:sp>
        <p:nvSpPr>
          <p:cNvPr id="37" name="Text 31"/>
          <p:cNvSpPr/>
          <p:nvPr/>
        </p:nvSpPr>
        <p:spPr>
          <a:xfrm>
            <a:off x="4743450" y="1460534"/>
            <a:ext cx="62410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Classificação:</a:t>
            </a:r>
            <a:endParaRPr lang="en-US" sz="675" dirty="0"/>
          </a:p>
        </p:txBody>
      </p:sp>
      <p:sp>
        <p:nvSpPr>
          <p:cNvPr id="38" name="Text 32"/>
          <p:cNvSpPr/>
          <p:nvPr/>
        </p:nvSpPr>
        <p:spPr>
          <a:xfrm>
            <a:off x="5296114" y="1460534"/>
            <a:ext cx="106210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5966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Oportunidade Moderada</a:t>
            </a:r>
            <a:endParaRPr lang="en-US" sz="675" dirty="0"/>
          </a:p>
        </p:txBody>
      </p:sp>
      <p:sp>
        <p:nvSpPr>
          <p:cNvPr id="39" name="Text 33"/>
          <p:cNvSpPr/>
          <p:nvPr/>
        </p:nvSpPr>
        <p:spPr>
          <a:xfrm>
            <a:off x="4743450" y="16230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Gap de Densidade</a:t>
            </a:r>
            <a:endParaRPr lang="en-US" sz="675" dirty="0"/>
          </a:p>
        </p:txBody>
      </p:sp>
      <p:sp>
        <p:nvSpPr>
          <p:cNvPr id="40" name="Text 34"/>
          <p:cNvSpPr/>
          <p:nvPr/>
        </p:nvSpPr>
        <p:spPr>
          <a:xfrm>
            <a:off x="4743450" y="17373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70% (3 existentes vs. 10 ideal)</a:t>
            </a:r>
            <a:endParaRPr lang="en-US" sz="675" dirty="0"/>
          </a:p>
        </p:txBody>
      </p:sp>
      <p:sp>
        <p:nvSpPr>
          <p:cNvPr id="41" name="Text 35"/>
          <p:cNvSpPr/>
          <p:nvPr/>
        </p:nvSpPr>
        <p:spPr>
          <a:xfrm>
            <a:off x="6786563" y="16230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Potencial de Demanda</a:t>
            </a:r>
            <a:endParaRPr lang="en-US" sz="675" dirty="0"/>
          </a:p>
        </p:txBody>
      </p:sp>
      <p:sp>
        <p:nvSpPr>
          <p:cNvPr id="42" name="Text 36"/>
          <p:cNvSpPr/>
          <p:nvPr/>
        </p:nvSpPr>
        <p:spPr>
          <a:xfrm>
            <a:off x="6786563" y="1737354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Alto (12.750 pets estimados)</a:t>
            </a:r>
            <a:endParaRPr lang="en-US" sz="675" dirty="0"/>
          </a:p>
        </p:txBody>
      </p:sp>
      <p:sp>
        <p:nvSpPr>
          <p:cNvPr id="43" name="Shape 37"/>
          <p:cNvSpPr/>
          <p:nvPr/>
        </p:nvSpPr>
        <p:spPr>
          <a:xfrm>
            <a:off x="4657725" y="2023104"/>
            <a:ext cx="4200525" cy="914400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44" name="Shape 38"/>
          <p:cNvSpPr/>
          <p:nvPr/>
        </p:nvSpPr>
        <p:spPr>
          <a:xfrm>
            <a:off x="4657725" y="2023104"/>
            <a:ext cx="28575" cy="914400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45" name="Text 39"/>
          <p:cNvSpPr/>
          <p:nvPr/>
        </p:nvSpPr>
        <p:spPr>
          <a:xfrm>
            <a:off x="4743450" y="21088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Recomendações Estratégicas</a:t>
            </a:r>
            <a:endParaRPr lang="en-US" sz="900" dirty="0"/>
          </a:p>
        </p:txBody>
      </p:sp>
      <p:pic>
        <p:nvPicPr>
          <p:cNvPr id="4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317784"/>
            <a:ext cx="85725" cy="85725"/>
          </a:xfrm>
          <a:prstGeom prst="rect">
            <a:avLst/>
          </a:prstGeom>
        </p:spPr>
      </p:pic>
      <p:sp>
        <p:nvSpPr>
          <p:cNvPr id="47" name="Text 40"/>
          <p:cNvSpPr/>
          <p:nvPr/>
        </p:nvSpPr>
        <p:spPr>
          <a:xfrm>
            <a:off x="4857750" y="2317784"/>
            <a:ext cx="2448799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Focar em serviços premium (estética especializada, day care)</a:t>
            </a:r>
            <a:endParaRPr lang="en-US" sz="675" dirty="0"/>
          </a:p>
        </p:txBody>
      </p:sp>
      <p:pic>
        <p:nvPicPr>
          <p:cNvPr id="4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2460659"/>
            <a:ext cx="85725" cy="85725"/>
          </a:xfrm>
          <a:prstGeom prst="rect">
            <a:avLst/>
          </a:prstGeom>
        </p:spPr>
      </p:pic>
      <p:sp>
        <p:nvSpPr>
          <p:cNvPr id="49" name="Text 41"/>
          <p:cNvSpPr/>
          <p:nvPr/>
        </p:nvSpPr>
        <p:spPr>
          <a:xfrm>
            <a:off x="4857750" y="2460659"/>
            <a:ext cx="2010882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Localização ideal: Rua Girassol ou Rua Aspicuelta</a:t>
            </a:r>
            <a:endParaRPr lang="en-US" sz="675" dirty="0"/>
          </a:p>
        </p:txBody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2603534"/>
            <a:ext cx="85725" cy="85725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4857750" y="2603534"/>
            <a:ext cx="240624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Diferencial: Atendimento 24h e serviços de bem-estar animal</a:t>
            </a:r>
            <a:endParaRPr lang="en-US" sz="675" dirty="0"/>
          </a:p>
        </p:txBody>
      </p:sp>
      <p:pic>
        <p:nvPicPr>
          <p:cNvPr id="5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2746409"/>
            <a:ext cx="85725" cy="85725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4857750" y="2746409"/>
            <a:ext cx="191098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 com app de agendamento e delivery</a:t>
            </a:r>
            <a:endParaRPr lang="en-US" sz="675" dirty="0"/>
          </a:p>
        </p:txBody>
      </p:sp>
      <p:sp>
        <p:nvSpPr>
          <p:cNvPr id="54" name="Shape 44"/>
          <p:cNvSpPr/>
          <p:nvPr/>
        </p:nvSpPr>
        <p:spPr>
          <a:xfrm>
            <a:off x="4657725" y="3023229"/>
            <a:ext cx="4200525" cy="885825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55" name="Shape 45"/>
          <p:cNvSpPr/>
          <p:nvPr/>
        </p:nvSpPr>
        <p:spPr>
          <a:xfrm>
            <a:off x="4657725" y="3023229"/>
            <a:ext cx="28575" cy="885825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56" name="Text 46"/>
          <p:cNvSpPr/>
          <p:nvPr/>
        </p:nvSpPr>
        <p:spPr>
          <a:xfrm>
            <a:off x="4743450" y="3108954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Projeções Financeiras</a:t>
            </a:r>
            <a:endParaRPr lang="en-US" sz="900" dirty="0"/>
          </a:p>
        </p:txBody>
      </p:sp>
      <p:sp>
        <p:nvSpPr>
          <p:cNvPr id="57" name="Text 47"/>
          <p:cNvSpPr/>
          <p:nvPr/>
        </p:nvSpPr>
        <p:spPr>
          <a:xfrm>
            <a:off x="4743450" y="330897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Investimento Inicial</a:t>
            </a:r>
            <a:endParaRPr lang="en-US" sz="675" dirty="0"/>
          </a:p>
        </p:txBody>
      </p:sp>
      <p:sp>
        <p:nvSpPr>
          <p:cNvPr id="58" name="Text 48"/>
          <p:cNvSpPr/>
          <p:nvPr/>
        </p:nvSpPr>
        <p:spPr>
          <a:xfrm>
            <a:off x="4743450" y="342327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R$ 180.000 - R$ 250.000</a:t>
            </a:r>
            <a:endParaRPr lang="en-US" sz="675" dirty="0"/>
          </a:p>
        </p:txBody>
      </p:sp>
      <p:sp>
        <p:nvSpPr>
          <p:cNvPr id="59" name="Text 49"/>
          <p:cNvSpPr/>
          <p:nvPr/>
        </p:nvSpPr>
        <p:spPr>
          <a:xfrm>
            <a:off x="6786563" y="330897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Faturamento Mensal Estimado</a:t>
            </a:r>
            <a:endParaRPr lang="en-US" sz="675" dirty="0"/>
          </a:p>
        </p:txBody>
      </p:sp>
      <p:sp>
        <p:nvSpPr>
          <p:cNvPr id="60" name="Text 50"/>
          <p:cNvSpPr/>
          <p:nvPr/>
        </p:nvSpPr>
        <p:spPr>
          <a:xfrm>
            <a:off x="6786563" y="342327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R$ 45.000 - R$ 65.000</a:t>
            </a:r>
            <a:endParaRPr lang="en-US" sz="675" dirty="0"/>
          </a:p>
        </p:txBody>
      </p:sp>
      <p:sp>
        <p:nvSpPr>
          <p:cNvPr id="61" name="Text 51"/>
          <p:cNvSpPr/>
          <p:nvPr/>
        </p:nvSpPr>
        <p:spPr>
          <a:xfrm>
            <a:off x="4743450" y="359472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Margem de Lucro Projetada</a:t>
            </a:r>
            <a:endParaRPr lang="en-US" sz="675" dirty="0"/>
          </a:p>
        </p:txBody>
      </p:sp>
      <p:sp>
        <p:nvSpPr>
          <p:cNvPr id="62" name="Text 52"/>
          <p:cNvSpPr/>
          <p:nvPr/>
        </p:nvSpPr>
        <p:spPr>
          <a:xfrm>
            <a:off x="4743450" y="370902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22% - 28%</a:t>
            </a:r>
            <a:endParaRPr lang="en-US" sz="675" dirty="0"/>
          </a:p>
        </p:txBody>
      </p:sp>
      <p:sp>
        <p:nvSpPr>
          <p:cNvPr id="63" name="Text 53"/>
          <p:cNvSpPr/>
          <p:nvPr/>
        </p:nvSpPr>
        <p:spPr>
          <a:xfrm>
            <a:off x="6786563" y="359472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Payback Estimado</a:t>
            </a:r>
            <a:endParaRPr lang="en-US" sz="675" dirty="0"/>
          </a:p>
        </p:txBody>
      </p:sp>
      <p:sp>
        <p:nvSpPr>
          <p:cNvPr id="64" name="Text 54"/>
          <p:cNvSpPr/>
          <p:nvPr/>
        </p:nvSpPr>
        <p:spPr>
          <a:xfrm>
            <a:off x="6786563" y="3709029"/>
            <a:ext cx="20574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18 - 24 meses</a:t>
            </a:r>
            <a:endParaRPr lang="en-US" sz="675" dirty="0"/>
          </a:p>
        </p:txBody>
      </p:sp>
      <p:sp>
        <p:nvSpPr>
          <p:cNvPr id="65" name="Text 55"/>
          <p:cNvSpPr/>
          <p:nvPr/>
        </p:nvSpPr>
        <p:spPr>
          <a:xfrm>
            <a:off x="285750" y="4394829"/>
            <a:ext cx="86439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Comparativa de Oportunidades</a:t>
            </a:r>
            <a:endParaRPr lang="en-US" sz="1125" dirty="0"/>
          </a:p>
        </p:txBody>
      </p:sp>
      <p:pic>
        <p:nvPicPr>
          <p:cNvPr id="6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680579"/>
            <a:ext cx="8572500" cy="1428750"/>
          </a:xfrm>
          <a:prstGeom prst="rect">
            <a:avLst/>
          </a:prstGeom>
        </p:spPr>
      </p:pic>
      <p:pic>
        <p:nvPicPr>
          <p:cNvPr id="6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9625" y="6037892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37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Conclusão e Próximos Passos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31872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634" y="728300"/>
            <a:ext cx="159548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Conquistas do Projeto</a:t>
            </a:r>
            <a:endParaRPr lang="en-US" sz="1125" dirty="0"/>
          </a:p>
        </p:txBody>
      </p:sp>
      <p:sp>
        <p:nvSpPr>
          <p:cNvPr id="6" name="Shape 2"/>
          <p:cNvSpPr/>
          <p:nvPr/>
        </p:nvSpPr>
        <p:spPr>
          <a:xfrm>
            <a:off x="285750" y="994404"/>
            <a:ext cx="4200525" cy="9144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994404"/>
            <a:ext cx="28575" cy="9144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8" name="Text 4"/>
          <p:cNvSpPr/>
          <p:nvPr/>
        </p:nvSpPr>
        <p:spPr>
          <a:xfrm>
            <a:off x="371475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Sistema Completo e Funcional</a:t>
            </a:r>
            <a:endParaRPr lang="en-US" sz="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289084"/>
            <a:ext cx="85725" cy="857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1289084"/>
            <a:ext cx="152940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Arquitetura robusta de microsserviços</a:t>
            </a:r>
            <a:endParaRPr lang="en-US" sz="67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431959"/>
            <a:ext cx="85725" cy="85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5775" y="1431959"/>
            <a:ext cx="1615492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 de múltiplas fontes de dados</a:t>
            </a:r>
            <a:endParaRPr lang="en-US" sz="675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1574834"/>
            <a:ext cx="85725" cy="857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85775" y="1574834"/>
            <a:ext cx="1701050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 de análise multi-fatorial validado</a:t>
            </a:r>
            <a:endParaRPr lang="en-US" sz="675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1717709"/>
            <a:ext cx="85725" cy="857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85775" y="1717709"/>
            <a:ext cx="149142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Interface web interativa e responsiva</a:t>
            </a:r>
            <a:endParaRPr lang="en-US" sz="675" dirty="0"/>
          </a:p>
        </p:txBody>
      </p:sp>
      <p:sp>
        <p:nvSpPr>
          <p:cNvPr id="17" name="Shape 9"/>
          <p:cNvSpPr/>
          <p:nvPr/>
        </p:nvSpPr>
        <p:spPr>
          <a:xfrm>
            <a:off x="285750" y="1994529"/>
            <a:ext cx="4200525" cy="914400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8" name="Shape 10"/>
          <p:cNvSpPr/>
          <p:nvPr/>
        </p:nvSpPr>
        <p:spPr>
          <a:xfrm>
            <a:off x="285750" y="1994529"/>
            <a:ext cx="28575" cy="914400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9" name="Text 11"/>
          <p:cNvSpPr/>
          <p:nvPr/>
        </p:nvSpPr>
        <p:spPr>
          <a:xfrm>
            <a:off x="371475" y="2080254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 Potencial</a:t>
            </a:r>
            <a:endParaRPr lang="en-US" sz="9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2289209"/>
            <a:ext cx="85725" cy="8572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85775" y="2289209"/>
            <a:ext cx="196316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Democratização da inteligência de mercado local</a:t>
            </a:r>
            <a:endParaRPr lang="en-US" sz="675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2432084"/>
            <a:ext cx="85725" cy="85725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85775" y="2432084"/>
            <a:ext cx="162972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Redução de risco para empreendedores</a:t>
            </a:r>
            <a:endParaRPr lang="en-US" sz="675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5" y="2574959"/>
            <a:ext cx="85725" cy="857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85775" y="2574959"/>
            <a:ext cx="160106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do desenvolvimento urbano</a:t>
            </a:r>
            <a:endParaRPr lang="en-US" sz="675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5" y="2717834"/>
            <a:ext cx="85725" cy="8572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485775" y="2717834"/>
            <a:ext cx="1729848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Modelo de negócio sustentável e escalável</a:t>
            </a:r>
            <a:endParaRPr lang="en-US" sz="675" dirty="0"/>
          </a:p>
        </p:txBody>
      </p:sp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7725" y="731872"/>
            <a:ext cx="160734" cy="142875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4875609" y="728300"/>
            <a:ext cx="126265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Próximos Passos</a:t>
            </a:r>
            <a:endParaRPr lang="en-US" sz="1125" dirty="0"/>
          </a:p>
        </p:txBody>
      </p:sp>
      <p:sp>
        <p:nvSpPr>
          <p:cNvPr id="30" name="Shape 17"/>
          <p:cNvSpPr/>
          <p:nvPr/>
        </p:nvSpPr>
        <p:spPr>
          <a:xfrm>
            <a:off x="4657725" y="994404"/>
            <a:ext cx="4200525" cy="914400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31" name="Shape 18"/>
          <p:cNvSpPr/>
          <p:nvPr/>
        </p:nvSpPr>
        <p:spPr>
          <a:xfrm>
            <a:off x="4657725" y="994404"/>
            <a:ext cx="28575" cy="914400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32" name="Text 19"/>
          <p:cNvSpPr/>
          <p:nvPr/>
        </p:nvSpPr>
        <p:spPr>
          <a:xfrm>
            <a:off x="4743450" y="1080129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Curto Prazo (3-6 meses)</a:t>
            </a:r>
            <a:endParaRPr lang="en-US" sz="900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1289084"/>
            <a:ext cx="75009" cy="85725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4847034" y="1289084"/>
            <a:ext cx="1982419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Lançamento beta com 100 usuários selecionados</a:t>
            </a:r>
            <a:endParaRPr lang="en-US" sz="675" dirty="0"/>
          </a:p>
        </p:txBody>
      </p:sp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450" y="1431959"/>
            <a:ext cx="75009" cy="85725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4847034" y="1431959"/>
            <a:ext cx="1996650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Expansão da cobertura para 10 principais capitais</a:t>
            </a:r>
            <a:endParaRPr lang="en-US" sz="675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3450" y="1574834"/>
            <a:ext cx="75009" cy="85725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4847034" y="1574834"/>
            <a:ext cx="152951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Desenvolvimento de aplicativo mobile</a:t>
            </a:r>
            <a:endParaRPr lang="en-US" sz="675" dirty="0"/>
          </a:p>
        </p:txBody>
      </p:sp>
      <p:pic>
        <p:nvPicPr>
          <p:cNvPr id="3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3450" y="1717709"/>
            <a:ext cx="75009" cy="85725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4847034" y="1717709"/>
            <a:ext cx="168185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Parcerias com 5 consultorias estratégicas</a:t>
            </a:r>
            <a:endParaRPr lang="en-US" sz="675" dirty="0"/>
          </a:p>
        </p:txBody>
      </p:sp>
      <p:sp>
        <p:nvSpPr>
          <p:cNvPr id="41" name="Shape 24"/>
          <p:cNvSpPr/>
          <p:nvPr/>
        </p:nvSpPr>
        <p:spPr>
          <a:xfrm>
            <a:off x="4657725" y="1994529"/>
            <a:ext cx="4200525" cy="914400"/>
          </a:xfrm>
          <a:prstGeom prst="rect">
            <a:avLst/>
          </a:prstGeom>
          <a:solidFill>
            <a:srgbClr val="34A853">
              <a:alpha val="10000"/>
            </a:srgbClr>
          </a:solidFill>
          <a:ln/>
        </p:spPr>
      </p:sp>
      <p:sp>
        <p:nvSpPr>
          <p:cNvPr id="42" name="Shape 25"/>
          <p:cNvSpPr/>
          <p:nvPr/>
        </p:nvSpPr>
        <p:spPr>
          <a:xfrm>
            <a:off x="4657725" y="1994529"/>
            <a:ext cx="28575" cy="914400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43" name="Text 26"/>
          <p:cNvSpPr/>
          <p:nvPr/>
        </p:nvSpPr>
        <p:spPr>
          <a:xfrm>
            <a:off x="4743450" y="2080254"/>
            <a:ext cx="4100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Médio-Longo Prazo (1-3 anos)</a:t>
            </a:r>
            <a:endParaRPr lang="en-US" sz="900" dirty="0"/>
          </a:p>
        </p:txBody>
      </p:sp>
      <p:pic>
        <p:nvPicPr>
          <p:cNvPr id="4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3450" y="2289209"/>
            <a:ext cx="75009" cy="85725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4847034" y="2289209"/>
            <a:ext cx="226797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Expansão para América Latina (México, Colômbia, Chile)</a:t>
            </a:r>
            <a:endParaRPr lang="en-US" sz="675" dirty="0"/>
          </a:p>
        </p:txBody>
      </p:sp>
      <p:pic>
        <p:nvPicPr>
          <p:cNvPr id="4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3450" y="2432084"/>
            <a:ext cx="75009" cy="85725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4847034" y="2432084"/>
            <a:ext cx="216818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Implementação de IA preditiva para tendências futuras</a:t>
            </a:r>
            <a:endParaRPr lang="en-US" sz="675" dirty="0"/>
          </a:p>
        </p:txBody>
      </p:sp>
      <p:pic>
        <p:nvPicPr>
          <p:cNvPr id="4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43450" y="2574959"/>
            <a:ext cx="75009" cy="85725"/>
          </a:xfrm>
          <a:prstGeom prst="rect">
            <a:avLst/>
          </a:prstGeom>
        </p:spPr>
      </p:pic>
      <p:sp>
        <p:nvSpPr>
          <p:cNvPr id="49" name="Text 29"/>
          <p:cNvSpPr/>
          <p:nvPr/>
        </p:nvSpPr>
        <p:spPr>
          <a:xfrm>
            <a:off x="4847034" y="2574959"/>
            <a:ext cx="1834548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 com plataformas de financiamento</a:t>
            </a:r>
            <a:endParaRPr lang="en-US" sz="675" dirty="0"/>
          </a:p>
        </p:txBody>
      </p:sp>
      <p:pic>
        <p:nvPicPr>
          <p:cNvPr id="5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0" y="2717834"/>
            <a:ext cx="75009" cy="85725"/>
          </a:xfrm>
          <a:prstGeom prst="rect">
            <a:avLst/>
          </a:prstGeom>
        </p:spPr>
      </p:pic>
      <p:sp>
        <p:nvSpPr>
          <p:cNvPr id="51" name="Text 30"/>
          <p:cNvSpPr/>
          <p:nvPr/>
        </p:nvSpPr>
        <p:spPr>
          <a:xfrm>
            <a:off x="4847034" y="2717834"/>
            <a:ext cx="204905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Desenvolvimento de marketplace de oportunidades</a:t>
            </a:r>
            <a:endParaRPr lang="en-US" sz="675" dirty="0"/>
          </a:p>
        </p:txBody>
      </p:sp>
      <p:sp>
        <p:nvSpPr>
          <p:cNvPr id="52" name="Text 31"/>
          <p:cNvSpPr/>
          <p:nvPr/>
        </p:nvSpPr>
        <p:spPr>
          <a:xfrm>
            <a:off x="285750" y="3180392"/>
            <a:ext cx="36433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Roadmap de Implementação</a:t>
            </a:r>
            <a:endParaRPr lang="en-US" sz="1125" dirty="0"/>
          </a:p>
        </p:txBody>
      </p:sp>
      <p:pic>
        <p:nvPicPr>
          <p:cNvPr id="5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750" y="3466142"/>
            <a:ext cx="3214688" cy="1428750"/>
          </a:xfrm>
          <a:prstGeom prst="rect">
            <a:avLst/>
          </a:prstGeom>
        </p:spPr>
      </p:pic>
      <p:sp>
        <p:nvSpPr>
          <p:cNvPr id="54" name="Text 32"/>
          <p:cNvSpPr/>
          <p:nvPr/>
        </p:nvSpPr>
        <p:spPr>
          <a:xfrm>
            <a:off x="4572000" y="3023229"/>
            <a:ext cx="43576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Mensagem Final</a:t>
            </a:r>
            <a:endParaRPr lang="en-US" sz="1125" dirty="0"/>
          </a:p>
        </p:txBody>
      </p:sp>
      <p:sp>
        <p:nvSpPr>
          <p:cNvPr id="55" name="Shape 33"/>
          <p:cNvSpPr/>
          <p:nvPr/>
        </p:nvSpPr>
        <p:spPr>
          <a:xfrm>
            <a:off x="4572000" y="3308979"/>
            <a:ext cx="4286250" cy="17430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Text 34"/>
          <p:cNvSpPr/>
          <p:nvPr/>
        </p:nvSpPr>
        <p:spPr>
          <a:xfrm>
            <a:off x="4686300" y="3423279"/>
            <a:ext cx="4129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2563E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"Transformando dados em oportunidades reais de negócio"</a:t>
            </a:r>
            <a:endParaRPr lang="en-US" sz="1013" dirty="0"/>
          </a:p>
        </p:txBody>
      </p:sp>
      <p:sp>
        <p:nvSpPr>
          <p:cNvPr id="57" name="Text 35"/>
          <p:cNvSpPr/>
          <p:nvPr/>
        </p:nvSpPr>
        <p:spPr>
          <a:xfrm>
            <a:off x="4686300" y="3709029"/>
            <a:ext cx="4129088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Mapa de Oportunidade por Bairro representa uma revolução na forma como empreendedores, consultores e gestores públicos identificam e avaliam oportunidades de negócio locais. Ao democratizar o acesso à inteligência de mercado baseada em dados, estamos reduzindo riscos, otimizando investimentos e contribuindo para o desenvolvimento econômico sustentável das cidades brasileiras.</a:t>
            </a:r>
            <a:endParaRPr lang="en-US" sz="788" dirty="0"/>
          </a:p>
        </p:txBody>
      </p:sp>
      <p:pic>
        <p:nvPicPr>
          <p:cNvPr id="58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46366" y="4551992"/>
            <a:ext cx="214313" cy="214313"/>
          </a:xfrm>
          <a:prstGeom prst="rect">
            <a:avLst/>
          </a:prstGeom>
        </p:spPr>
      </p:pic>
      <p:sp>
        <p:nvSpPr>
          <p:cNvPr id="59" name="Text 36"/>
          <p:cNvSpPr/>
          <p:nvPr/>
        </p:nvSpPr>
        <p:spPr>
          <a:xfrm>
            <a:off x="5371626" y="4823454"/>
            <a:ext cx="103525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contato@mapaop.com.br</a:t>
            </a:r>
            <a:endParaRPr lang="en-US" sz="675" dirty="0"/>
          </a:p>
        </p:txBody>
      </p:sp>
      <p:pic>
        <p:nvPicPr>
          <p:cNvPr id="60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99929" y="4551992"/>
            <a:ext cx="214313" cy="214313"/>
          </a:xfrm>
          <a:prstGeom prst="rect">
            <a:avLst/>
          </a:prstGeom>
        </p:spPr>
      </p:pic>
      <p:sp>
        <p:nvSpPr>
          <p:cNvPr id="61" name="Text 37"/>
          <p:cNvSpPr/>
          <p:nvPr/>
        </p:nvSpPr>
        <p:spPr>
          <a:xfrm>
            <a:off x="6506896" y="4823454"/>
            <a:ext cx="8718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www.mapaop.com.br</a:t>
            </a:r>
            <a:endParaRPr lang="en-US" sz="675" dirty="0"/>
          </a:p>
        </p:txBody>
      </p:sp>
      <p:pic>
        <p:nvPicPr>
          <p:cNvPr id="62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61532" y="4551992"/>
            <a:ext cx="214313" cy="214313"/>
          </a:xfrm>
          <a:prstGeom prst="rect">
            <a:avLst/>
          </a:prstGeom>
        </p:spPr>
      </p:pic>
      <p:sp>
        <p:nvSpPr>
          <p:cNvPr id="63" name="Text 38"/>
          <p:cNvSpPr/>
          <p:nvPr/>
        </p:nvSpPr>
        <p:spPr>
          <a:xfrm>
            <a:off x="7478753" y="4823454"/>
            <a:ext cx="65130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(11) 3456-7890</a:t>
            </a:r>
            <a:endParaRPr lang="en-US" sz="675" dirty="0"/>
          </a:p>
        </p:txBody>
      </p:sp>
      <p:pic>
        <p:nvPicPr>
          <p:cNvPr id="64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29625" y="4980617"/>
            <a:ext cx="571500" cy="2143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2025-06-28T13:28:25Z</dcterms:created>
  <dcterms:modified xsi:type="dcterms:W3CDTF">2025-06-28T13:28:25Z</dcterms:modified>
</cp:coreProperties>
</file>